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18288000" cy="10287000"/>
  <p:notesSz cx="6858000" cy="9144000"/>
  <p:embeddedFontLst>
    <p:embeddedFont>
      <p:font typeface="Arial Bold" panose="020B0604020202020204" charset="0"/>
      <p:regular r:id="rId64"/>
    </p:embeddedFont>
    <p:embeddedFont>
      <p:font typeface="Calibri (MS) Bold" panose="020B0604020202020204" charset="0"/>
      <p:regular r:id="rId65"/>
    </p:embeddedFont>
    <p:embeddedFont>
      <p:font typeface="Poppins" panose="00000500000000000000" pitchFamily="2" charset="0"/>
      <p:regular r:id="rId66"/>
    </p:embeddedFont>
    <p:embeddedFont>
      <p:font typeface="Trebuchet MS" panose="020B0603020202020204" pitchFamily="34" charset="0"/>
      <p:regular r:id="rId67"/>
      <p:bold r:id="rId68"/>
      <p:italic r:id="rId69"/>
      <p:boldItalic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840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3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30.04.2026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2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6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7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9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0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1.jpe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2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3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3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5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6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7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0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1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2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3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5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6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7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8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9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50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51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52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53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5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55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57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58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59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0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1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2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3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5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6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59456" y="4568864"/>
            <a:ext cx="16230600" cy="6106763"/>
          </a:xfrm>
          <a:custGeom>
            <a:avLst/>
            <a:gdLst/>
            <a:ahLst/>
            <a:cxnLst/>
            <a:rect l="l" t="t" r="r" b="b"/>
            <a:pathLst>
              <a:path w="16230600" h="6106763">
                <a:moveTo>
                  <a:pt x="16230600" y="0"/>
                </a:moveTo>
                <a:lnTo>
                  <a:pt x="0" y="0"/>
                </a:lnTo>
                <a:lnTo>
                  <a:pt x="0" y="6106763"/>
                </a:lnTo>
                <a:lnTo>
                  <a:pt x="16230600" y="6106763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102110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1"/>
                </a:lnTo>
                <a:lnTo>
                  <a:pt x="14029240" y="5278501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233057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354929" y="-286392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613783" y="1751567"/>
            <a:ext cx="7012130" cy="6034218"/>
            <a:chOff x="0" y="0"/>
            <a:chExt cx="9879851" cy="8502006"/>
          </a:xfrm>
        </p:grpSpPr>
        <p:sp>
          <p:nvSpPr>
            <p:cNvPr id="18" name="Freeform 18" descr="Фермерский трактор Dongfeng 80hp DF804 80HP| Alibaba.com"/>
            <p:cNvSpPr/>
            <p:nvPr/>
          </p:nvSpPr>
          <p:spPr>
            <a:xfrm>
              <a:off x="0" y="0"/>
              <a:ext cx="9879838" cy="8501953"/>
            </a:xfrm>
            <a:custGeom>
              <a:avLst/>
              <a:gdLst/>
              <a:ahLst/>
              <a:cxnLst/>
              <a:rect l="l" t="t" r="r" b="b"/>
              <a:pathLst>
                <a:path w="9879838" h="8501953">
                  <a:moveTo>
                    <a:pt x="0" y="0"/>
                  </a:moveTo>
                  <a:lnTo>
                    <a:pt x="9879838" y="0"/>
                  </a:lnTo>
                  <a:lnTo>
                    <a:pt x="9879838" y="8501953"/>
                  </a:lnTo>
                  <a:lnTo>
                    <a:pt x="0" y="8501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396" b="-18991"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570512" y="2020671"/>
            <a:ext cx="8252308" cy="74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0"/>
              </a:lnSpc>
            </a:pPr>
            <a:r>
              <a:rPr lang="en-US" sz="5000" b="1" spc="-210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Универсал трактори DF 804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010514" y="2910905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aphicFrame>
        <p:nvGraphicFramePr>
          <p:cNvPr id="22" name="Table 22"/>
          <p:cNvGraphicFramePr>
            <a:graphicFrameLocks noGrp="1"/>
          </p:cNvGraphicFramePr>
          <p:nvPr/>
        </p:nvGraphicFramePr>
        <p:xfrm>
          <a:off x="10202928" y="3437622"/>
          <a:ext cx="7056372" cy="4351040"/>
        </p:xfrm>
        <a:graphic>
          <a:graphicData uri="http://schemas.openxmlformats.org/drawingml/2006/table">
            <a:tbl>
              <a:tblPr/>
              <a:tblGrid>
                <a:gridCol w="4013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2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3520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Маркаси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8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DF 804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520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Двигатель қуввати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8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80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520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Иш тезлиги, км/соат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8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5,5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520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Транспорт тезлиги, км/соат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8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34,9/10,8 км/с гача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520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Каробка узатмаси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8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4*3*2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520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Вазни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8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2575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520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Орқа алоқани кўтариш қобиляти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8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1685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3520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Ёнилғи баки,  л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8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140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23" name="Group 23"/>
          <p:cNvGrpSpPr/>
          <p:nvPr/>
        </p:nvGrpSpPr>
        <p:grpSpPr>
          <a:xfrm>
            <a:off x="11623711" y="8094072"/>
            <a:ext cx="773605" cy="631051"/>
            <a:chOff x="0" y="0"/>
            <a:chExt cx="1031474" cy="841401"/>
          </a:xfrm>
        </p:grpSpPr>
        <p:sp>
          <p:nvSpPr>
            <p:cNvPr id="24" name="Freeform 24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2623" b="-1227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12595682" y="8123883"/>
            <a:ext cx="3306886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270 000 000 сўм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59456" y="4568864"/>
            <a:ext cx="16230600" cy="6106763"/>
          </a:xfrm>
          <a:custGeom>
            <a:avLst/>
            <a:gdLst/>
            <a:ahLst/>
            <a:cxnLst/>
            <a:rect l="l" t="t" r="r" b="b"/>
            <a:pathLst>
              <a:path w="16230600" h="6106763">
                <a:moveTo>
                  <a:pt x="16230600" y="0"/>
                </a:moveTo>
                <a:lnTo>
                  <a:pt x="0" y="0"/>
                </a:lnTo>
                <a:lnTo>
                  <a:pt x="0" y="6106763"/>
                </a:lnTo>
                <a:lnTo>
                  <a:pt x="16230600" y="6106763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219689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354929" y="-286392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19" name="Freeform 19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graphicFrame>
        <p:nvGraphicFramePr>
          <p:cNvPr id="20" name="Table 20"/>
          <p:cNvGraphicFramePr>
            <a:graphicFrameLocks noGrp="1"/>
          </p:cNvGraphicFramePr>
          <p:nvPr/>
        </p:nvGraphicFramePr>
        <p:xfrm>
          <a:off x="10744637" y="3910963"/>
          <a:ext cx="5519331" cy="3414642"/>
        </p:xfrm>
        <a:graphic>
          <a:graphicData uri="http://schemas.openxmlformats.org/drawingml/2006/table">
            <a:tbl>
              <a:tblPr/>
              <a:tblGrid>
                <a:gridCol w="3820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8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10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Маркаси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6155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10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Двигатель қуввати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155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10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Транспорт тезлиги, км/соат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40 км/с гача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10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Каробка узатмаси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20+20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910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Оғирлиги,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7500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910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Ёнилғи баки,  л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345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Freeform 21"/>
          <p:cNvSpPr/>
          <p:nvPr/>
        </p:nvSpPr>
        <p:spPr>
          <a:xfrm>
            <a:off x="-654328" y="2251299"/>
            <a:ext cx="9548350" cy="5370947"/>
          </a:xfrm>
          <a:custGeom>
            <a:avLst/>
            <a:gdLst/>
            <a:ahLst/>
            <a:cxnLst/>
            <a:rect l="l" t="t" r="r" b="b"/>
            <a:pathLst>
              <a:path w="9548350" h="5370947">
                <a:moveTo>
                  <a:pt x="0" y="0"/>
                </a:moveTo>
                <a:lnTo>
                  <a:pt x="9548351" y="0"/>
                </a:lnTo>
                <a:lnTo>
                  <a:pt x="9548351" y="5370947"/>
                </a:lnTo>
                <a:lnTo>
                  <a:pt x="0" y="53709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8377793" y="2120633"/>
            <a:ext cx="9762323" cy="130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Хайдов трактор ”John deere 6155 M”</a:t>
            </a:r>
          </a:p>
          <a:p>
            <a:pPr algn="ctr">
              <a:lnSpc>
                <a:spcPts val="5040"/>
              </a:lnSpc>
            </a:pPr>
            <a:endParaRPr lang="en-US" sz="4460" b="1" spc="-187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484129" y="3015382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2 096 000 000 сўм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59456" y="4568864"/>
            <a:ext cx="16230600" cy="6106763"/>
          </a:xfrm>
          <a:custGeom>
            <a:avLst/>
            <a:gdLst/>
            <a:ahLst/>
            <a:cxnLst/>
            <a:rect l="l" t="t" r="r" b="b"/>
            <a:pathLst>
              <a:path w="16230600" h="6106763">
                <a:moveTo>
                  <a:pt x="16230600" y="0"/>
                </a:moveTo>
                <a:lnTo>
                  <a:pt x="0" y="0"/>
                </a:lnTo>
                <a:lnTo>
                  <a:pt x="0" y="6106763"/>
                </a:lnTo>
                <a:lnTo>
                  <a:pt x="16230600" y="6106763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456100" y="-504100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7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7" y="0"/>
                </a:lnTo>
                <a:lnTo>
                  <a:pt x="6824967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1881435"/>
            <a:ext cx="9762323" cy="1304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Хайдов трактор «New Holland TD5.110» (ТТЗ)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623174" y="3257400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509 900 000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-549665" y="2381341"/>
            <a:ext cx="8567233" cy="5455579"/>
            <a:chOff x="0" y="0"/>
            <a:chExt cx="11422977" cy="727410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423015" cy="7274067"/>
            </a:xfrm>
            <a:custGeom>
              <a:avLst/>
              <a:gdLst/>
              <a:ahLst/>
              <a:cxnLst/>
              <a:rect l="l" t="t" r="r" b="b"/>
              <a:pathLst>
                <a:path w="11423015" h="7274067">
                  <a:moveTo>
                    <a:pt x="0" y="0"/>
                  </a:moveTo>
                  <a:lnTo>
                    <a:pt x="11423015" y="0"/>
                  </a:lnTo>
                  <a:lnTo>
                    <a:pt x="11423015" y="7274067"/>
                  </a:lnTo>
                  <a:lnTo>
                    <a:pt x="0" y="7274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055" t="-10358" r="-757"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638080" y="3940705"/>
          <a:ext cx="6010533" cy="3806712"/>
        </p:xfrm>
        <a:graphic>
          <a:graphicData uri="http://schemas.openxmlformats.org/drawingml/2006/table">
            <a:tbl>
              <a:tblPr/>
              <a:tblGrid>
                <a:gridCol w="3878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1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Маркаси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TD5.110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Двигатель қуввати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110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Транспорт тезлиги, км/соат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30 км/с гача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Каробка узатмаси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12+12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Вазни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4000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Тсилиндерлар сони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Ёнилғи баки,  л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110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59456" y="4568864"/>
            <a:ext cx="16230600" cy="6106763"/>
          </a:xfrm>
          <a:custGeom>
            <a:avLst/>
            <a:gdLst/>
            <a:ahLst/>
            <a:cxnLst/>
            <a:rect l="l" t="t" r="r" b="b"/>
            <a:pathLst>
              <a:path w="16230600" h="6106763">
                <a:moveTo>
                  <a:pt x="16230600" y="0"/>
                </a:moveTo>
                <a:lnTo>
                  <a:pt x="0" y="0"/>
                </a:lnTo>
                <a:lnTo>
                  <a:pt x="0" y="6106763"/>
                </a:lnTo>
                <a:lnTo>
                  <a:pt x="16230600" y="6106763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456100" y="-504100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7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7" y="0"/>
                </a:lnTo>
                <a:lnTo>
                  <a:pt x="6824967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1881435"/>
            <a:ext cx="9762323" cy="667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Хайдов трактор LOVOL 1004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623174" y="3257400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340 000 000 сўм</a:t>
            </a:r>
          </a:p>
        </p:txBody>
      </p:sp>
      <p:graphicFrame>
        <p:nvGraphicFramePr>
          <p:cNvPr id="23" name="Table 23"/>
          <p:cNvGraphicFramePr>
            <a:graphicFrameLocks noGrp="1"/>
          </p:cNvGraphicFramePr>
          <p:nvPr/>
        </p:nvGraphicFramePr>
        <p:xfrm>
          <a:off x="10545405" y="3940705"/>
          <a:ext cx="6195884" cy="3806712"/>
        </p:xfrm>
        <a:graphic>
          <a:graphicData uri="http://schemas.openxmlformats.org/drawingml/2006/table">
            <a:tbl>
              <a:tblPr/>
              <a:tblGrid>
                <a:gridCol w="3655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9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Маркаси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1004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Двигатель қуввати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Транспорт тезлиги, км/соат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33 км/с гача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Каробка узатмаси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16+8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Вазни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3915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Тсилиндерлар сони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Ёнилғи баки,  л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145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4" name="Group 24"/>
          <p:cNvGrpSpPr/>
          <p:nvPr/>
        </p:nvGrpSpPr>
        <p:grpSpPr>
          <a:xfrm>
            <a:off x="-193560" y="1938241"/>
            <a:ext cx="8723100" cy="6410519"/>
            <a:chOff x="0" y="0"/>
            <a:chExt cx="10135121" cy="7448198"/>
          </a:xfrm>
        </p:grpSpPr>
        <p:sp>
          <p:nvSpPr>
            <p:cNvPr id="25" name="Freeform 25" descr="Tractor LOVOL 1004"/>
            <p:cNvSpPr/>
            <p:nvPr/>
          </p:nvSpPr>
          <p:spPr>
            <a:xfrm>
              <a:off x="0" y="0"/>
              <a:ext cx="10135108" cy="7448142"/>
            </a:xfrm>
            <a:custGeom>
              <a:avLst/>
              <a:gdLst/>
              <a:ahLst/>
              <a:cxnLst/>
              <a:rect l="l" t="t" r="r" b="b"/>
              <a:pathLst>
                <a:path w="10135108" h="7448142">
                  <a:moveTo>
                    <a:pt x="0" y="0"/>
                  </a:moveTo>
                  <a:lnTo>
                    <a:pt x="10135108" y="0"/>
                  </a:lnTo>
                  <a:lnTo>
                    <a:pt x="10135108" y="7448142"/>
                  </a:lnTo>
                  <a:lnTo>
                    <a:pt x="0" y="7448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604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59456" y="4568864"/>
            <a:ext cx="16230600" cy="6106763"/>
          </a:xfrm>
          <a:custGeom>
            <a:avLst/>
            <a:gdLst/>
            <a:ahLst/>
            <a:cxnLst/>
            <a:rect l="l" t="t" r="r" b="b"/>
            <a:pathLst>
              <a:path w="16230600" h="6106763">
                <a:moveTo>
                  <a:pt x="16230600" y="0"/>
                </a:moveTo>
                <a:lnTo>
                  <a:pt x="0" y="0"/>
                </a:lnTo>
                <a:lnTo>
                  <a:pt x="0" y="6106763"/>
                </a:lnTo>
                <a:lnTo>
                  <a:pt x="16230600" y="6106763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456100" y="-504100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7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7" y="0"/>
                </a:lnTo>
                <a:lnTo>
                  <a:pt x="6824967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1881435"/>
            <a:ext cx="9762323" cy="1304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Мини трактор LOVOL 404</a:t>
            </a:r>
          </a:p>
          <a:p>
            <a:pPr algn="ctr">
              <a:lnSpc>
                <a:spcPts val="5040"/>
              </a:lnSpc>
            </a:pPr>
            <a:endParaRPr lang="en-US" sz="4460" b="1" spc="-187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149 000 000 сўм</a:t>
            </a:r>
          </a:p>
        </p:txBody>
      </p:sp>
      <p:grpSp>
        <p:nvGrpSpPr>
          <p:cNvPr id="23" name="Group 23"/>
          <p:cNvGrpSpPr/>
          <p:nvPr/>
        </p:nvGrpSpPr>
        <p:grpSpPr>
          <a:xfrm rot="-90838">
            <a:off x="576877" y="2147121"/>
            <a:ext cx="7085942" cy="6342601"/>
            <a:chOff x="0" y="0"/>
            <a:chExt cx="7688618" cy="6882054"/>
          </a:xfrm>
        </p:grpSpPr>
        <p:sp>
          <p:nvSpPr>
            <p:cNvPr id="24" name="Freeform 24" descr="Трактор Lovol 404 TE-404-III – ООО “SN Invest”"/>
            <p:cNvSpPr/>
            <p:nvPr/>
          </p:nvSpPr>
          <p:spPr>
            <a:xfrm>
              <a:off x="0" y="0"/>
              <a:ext cx="7688580" cy="6882003"/>
            </a:xfrm>
            <a:custGeom>
              <a:avLst/>
              <a:gdLst/>
              <a:ahLst/>
              <a:cxnLst/>
              <a:rect l="l" t="t" r="r" b="b"/>
              <a:pathLst>
                <a:path w="7688580" h="6882003">
                  <a:moveTo>
                    <a:pt x="0" y="0"/>
                  </a:moveTo>
                  <a:lnTo>
                    <a:pt x="7688580" y="0"/>
                  </a:lnTo>
                  <a:lnTo>
                    <a:pt x="7688580" y="6882003"/>
                  </a:lnTo>
                  <a:lnTo>
                    <a:pt x="0" y="6882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b="-5"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690187" y="3693255"/>
          <a:ext cx="5906319" cy="3806712"/>
        </p:xfrm>
        <a:graphic>
          <a:graphicData uri="http://schemas.openxmlformats.org/drawingml/2006/table">
            <a:tbl>
              <a:tblPr/>
              <a:tblGrid>
                <a:gridCol w="3536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9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Маркаси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404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Двигатель қуввати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Тсилиндерлар сони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Тортиш кучи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7,86 кН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Вазни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1800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Ёқилғи истемоли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232 г/кВт-соатига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Ёнилғи баки,  л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28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59456" y="4568864"/>
            <a:ext cx="16230600" cy="6106763"/>
          </a:xfrm>
          <a:custGeom>
            <a:avLst/>
            <a:gdLst/>
            <a:ahLst/>
            <a:cxnLst/>
            <a:rect l="l" t="t" r="r" b="b"/>
            <a:pathLst>
              <a:path w="16230600" h="6106763">
                <a:moveTo>
                  <a:pt x="16230600" y="0"/>
                </a:moveTo>
                <a:lnTo>
                  <a:pt x="0" y="0"/>
                </a:lnTo>
                <a:lnTo>
                  <a:pt x="0" y="6106763"/>
                </a:lnTo>
                <a:lnTo>
                  <a:pt x="16230600" y="6106763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456100" y="-504100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7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7" y="0"/>
                </a:lnTo>
                <a:lnTo>
                  <a:pt x="6824967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1881435"/>
            <a:ext cx="9762323" cy="667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Мини трактор LOVOL 504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165 000 000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740856" y="2485422"/>
            <a:ext cx="6434512" cy="5517553"/>
            <a:chOff x="0" y="0"/>
            <a:chExt cx="6181280" cy="5300408"/>
          </a:xfrm>
        </p:grpSpPr>
        <p:sp>
          <p:nvSpPr>
            <p:cNvPr id="24" name="Freeform 24" descr="Трактор Lovol 504 в Ташкенте, цена 165000000 сум от METAL ALLIANCE, купить  в Ташкенте на Stroyka.uz"/>
            <p:cNvSpPr/>
            <p:nvPr/>
          </p:nvSpPr>
          <p:spPr>
            <a:xfrm>
              <a:off x="0" y="0"/>
              <a:ext cx="6181217" cy="5300345"/>
            </a:xfrm>
            <a:custGeom>
              <a:avLst/>
              <a:gdLst/>
              <a:ahLst/>
              <a:cxnLst/>
              <a:rect l="l" t="t" r="r" b="b"/>
              <a:pathLst>
                <a:path w="6181217" h="5300345">
                  <a:moveTo>
                    <a:pt x="0" y="0"/>
                  </a:moveTo>
                  <a:lnTo>
                    <a:pt x="6181217" y="0"/>
                  </a:lnTo>
                  <a:lnTo>
                    <a:pt x="6181217" y="5300345"/>
                  </a:lnTo>
                  <a:lnTo>
                    <a:pt x="0" y="53003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r="-1" b="-1"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539483" y="3693255"/>
          <a:ext cx="6207727" cy="3806712"/>
        </p:xfrm>
        <a:graphic>
          <a:graphicData uri="http://schemas.openxmlformats.org/drawingml/2006/table">
            <a:tbl>
              <a:tblPr/>
              <a:tblGrid>
                <a:gridCol w="3306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1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Маркаси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504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Двигатель қуввати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50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Тсилиндерлар сони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Каробка узатмаси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12F+12R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Вазни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2525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Ёқилғи истемоли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245 г/кВт-соатига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Ёнилғи баки,  л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28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003434" y="4469258"/>
            <a:ext cx="16230600" cy="6106763"/>
          </a:xfrm>
          <a:custGeom>
            <a:avLst/>
            <a:gdLst/>
            <a:ahLst/>
            <a:cxnLst/>
            <a:rect l="l" t="t" r="r" b="b"/>
            <a:pathLst>
              <a:path w="16230600" h="6106763">
                <a:moveTo>
                  <a:pt x="16230600" y="0"/>
                </a:moveTo>
                <a:lnTo>
                  <a:pt x="0" y="0"/>
                </a:lnTo>
                <a:lnTo>
                  <a:pt x="0" y="6106764"/>
                </a:lnTo>
                <a:lnTo>
                  <a:pt x="16230600" y="610676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456100" y="-504100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7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7" y="0"/>
                </a:lnTo>
                <a:lnTo>
                  <a:pt x="6824967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1881435"/>
            <a:ext cx="9762323" cy="667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Мини трактор LOVOL 354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141 500 000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536677" y="2667731"/>
            <a:ext cx="5345055" cy="5345055"/>
            <a:chOff x="0" y="0"/>
            <a:chExt cx="5129162" cy="5129162"/>
          </a:xfrm>
        </p:grpSpPr>
        <p:sp>
          <p:nvSpPr>
            <p:cNvPr id="24" name="Freeform 24" descr="Трактор LOVOL TE354"/>
            <p:cNvSpPr/>
            <p:nvPr/>
          </p:nvSpPr>
          <p:spPr>
            <a:xfrm>
              <a:off x="0" y="0"/>
              <a:ext cx="5129149" cy="5129149"/>
            </a:xfrm>
            <a:custGeom>
              <a:avLst/>
              <a:gdLst/>
              <a:ahLst/>
              <a:cxnLst/>
              <a:rect l="l" t="t" r="r" b="b"/>
              <a:pathLst>
                <a:path w="5129149" h="5129149">
                  <a:moveTo>
                    <a:pt x="0" y="0"/>
                  </a:moveTo>
                  <a:lnTo>
                    <a:pt x="5129149" y="0"/>
                  </a:lnTo>
                  <a:lnTo>
                    <a:pt x="5129149" y="5129149"/>
                  </a:lnTo>
                  <a:lnTo>
                    <a:pt x="0" y="5129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197032" y="3717403"/>
          <a:ext cx="6892629" cy="3806712"/>
        </p:xfrm>
        <a:graphic>
          <a:graphicData uri="http://schemas.openxmlformats.org/drawingml/2006/table">
            <a:tbl>
              <a:tblPr/>
              <a:tblGrid>
                <a:gridCol w="4127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5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Маркаси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354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Двигатель қуввати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Тсилиндерлар сони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Каробка узатмаси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12F+12R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Вазни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1800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Ёқилғи истемоли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210 г/кВт-соатига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Ёнилғи баки,  л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003434" y="4469258"/>
            <a:ext cx="16230600" cy="6106763"/>
          </a:xfrm>
          <a:custGeom>
            <a:avLst/>
            <a:gdLst/>
            <a:ahLst/>
            <a:cxnLst/>
            <a:rect l="l" t="t" r="r" b="b"/>
            <a:pathLst>
              <a:path w="16230600" h="6106763">
                <a:moveTo>
                  <a:pt x="16230600" y="0"/>
                </a:moveTo>
                <a:lnTo>
                  <a:pt x="0" y="0"/>
                </a:lnTo>
                <a:lnTo>
                  <a:pt x="0" y="6106764"/>
                </a:lnTo>
                <a:lnTo>
                  <a:pt x="16230600" y="610676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456100" y="-504100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7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7" y="0"/>
                </a:lnTo>
                <a:lnTo>
                  <a:pt x="6824967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1881435"/>
            <a:ext cx="9762323" cy="667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Универсал трактор 812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622034" y="2797706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260 000 000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740856" y="1455694"/>
            <a:ext cx="6236726" cy="6537699"/>
            <a:chOff x="0" y="0"/>
            <a:chExt cx="7413702" cy="777147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413753" cy="7771511"/>
            </a:xfrm>
            <a:custGeom>
              <a:avLst/>
              <a:gdLst/>
              <a:ahLst/>
              <a:cxnLst/>
              <a:rect l="l" t="t" r="r" b="b"/>
              <a:pathLst>
                <a:path w="7413753" h="7771511">
                  <a:moveTo>
                    <a:pt x="0" y="0"/>
                  </a:moveTo>
                  <a:lnTo>
                    <a:pt x="7413753" y="0"/>
                  </a:lnTo>
                  <a:lnTo>
                    <a:pt x="7413753" y="7771511"/>
                  </a:lnTo>
                  <a:lnTo>
                    <a:pt x="0" y="7771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929" r="-2929"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267838" y="3403950"/>
          <a:ext cx="6751018" cy="4350528"/>
        </p:xfrm>
        <a:graphic>
          <a:graphicData uri="http://schemas.openxmlformats.org/drawingml/2006/table">
            <a:tbl>
              <a:tblPr/>
              <a:tblGrid>
                <a:gridCol w="4332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8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3520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Маркаси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812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520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Двигатель қуввати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80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520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Иш тезлиги, км/соат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5,5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520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Транспорт тезлиги, км/соат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19,8/6,4 км/с гача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520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Каробка узатмаси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18/4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520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Вазни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2575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520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Орқа алоқани кўтариш қобиляти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1685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3520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Ёнилғи баки,  л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80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003434" y="4469258"/>
            <a:ext cx="16230600" cy="6106763"/>
          </a:xfrm>
          <a:custGeom>
            <a:avLst/>
            <a:gdLst/>
            <a:ahLst/>
            <a:cxnLst/>
            <a:rect l="l" t="t" r="r" b="b"/>
            <a:pathLst>
              <a:path w="16230600" h="6106763">
                <a:moveTo>
                  <a:pt x="16230600" y="0"/>
                </a:moveTo>
                <a:lnTo>
                  <a:pt x="0" y="0"/>
                </a:lnTo>
                <a:lnTo>
                  <a:pt x="0" y="6106764"/>
                </a:lnTo>
                <a:lnTo>
                  <a:pt x="16230600" y="610676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456100" y="-504100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7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7" y="0"/>
                </a:lnTo>
                <a:lnTo>
                  <a:pt x="6824967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1881435"/>
            <a:ext cx="9762323" cy="667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 Универсал пуркагич“ОВХ-600”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69 900 000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-300229" y="2253129"/>
            <a:ext cx="8840152" cy="5880279"/>
            <a:chOff x="0" y="0"/>
            <a:chExt cx="9561068" cy="635981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561068" cy="6359779"/>
            </a:xfrm>
            <a:custGeom>
              <a:avLst/>
              <a:gdLst/>
              <a:ahLst/>
              <a:cxnLst/>
              <a:rect l="l" t="t" r="r" b="b"/>
              <a:pathLst>
                <a:path w="9561068" h="6359779">
                  <a:moveTo>
                    <a:pt x="0" y="0"/>
                  </a:moveTo>
                  <a:lnTo>
                    <a:pt x="9561068" y="0"/>
                  </a:lnTo>
                  <a:lnTo>
                    <a:pt x="9561068" y="6359779"/>
                  </a:lnTo>
                  <a:lnTo>
                    <a:pt x="0" y="635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734660" y="3903884"/>
          <a:ext cx="6111504" cy="3589572"/>
        </p:xfrm>
        <a:graphic>
          <a:graphicData uri="http://schemas.openxmlformats.org/drawingml/2006/table">
            <a:tbl>
              <a:tblPr/>
              <a:tblGrid>
                <a:gridCol w="3666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4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8262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Пахта ва дала экинлари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18,9-22,2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262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Боғдорчилик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2,8-5,6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8262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Узумзорлар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4,5-4,8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8262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Дифоляция вақтида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9,45-11,1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8262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Иш тезлиги км/соатига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6,3-7,4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8262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Идишлар чиғими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630 (2 та идиш)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003434" y="4469258"/>
            <a:ext cx="16230600" cy="6106763"/>
          </a:xfrm>
          <a:custGeom>
            <a:avLst/>
            <a:gdLst/>
            <a:ahLst/>
            <a:cxnLst/>
            <a:rect l="l" t="t" r="r" b="b"/>
            <a:pathLst>
              <a:path w="16230600" h="6106763">
                <a:moveTo>
                  <a:pt x="16230600" y="0"/>
                </a:moveTo>
                <a:lnTo>
                  <a:pt x="0" y="0"/>
                </a:lnTo>
                <a:lnTo>
                  <a:pt x="0" y="6106764"/>
                </a:lnTo>
                <a:lnTo>
                  <a:pt x="16230600" y="610676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456100" y="-504100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7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7" y="0"/>
                </a:lnTo>
                <a:lnTo>
                  <a:pt x="6824967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907422" y="2064145"/>
            <a:ext cx="13471849" cy="130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 Култиватор“КU-4BМ” (TTZ)</a:t>
            </a:r>
          </a:p>
          <a:p>
            <a:pPr algn="ctr">
              <a:lnSpc>
                <a:spcPts val="5040"/>
              </a:lnSpc>
            </a:pPr>
            <a:endParaRPr lang="en-US" sz="4460" b="1" spc="-187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560273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81 990 000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656670" y="2968599"/>
            <a:ext cx="7105069" cy="4599803"/>
            <a:chOff x="0" y="0"/>
            <a:chExt cx="9473425" cy="613307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473438" cy="6133084"/>
            </a:xfrm>
            <a:custGeom>
              <a:avLst/>
              <a:gdLst/>
              <a:ahLst/>
              <a:cxnLst/>
              <a:rect l="l" t="t" r="r" b="b"/>
              <a:pathLst>
                <a:path w="9473438" h="6133084">
                  <a:moveTo>
                    <a:pt x="0" y="0"/>
                  </a:moveTo>
                  <a:lnTo>
                    <a:pt x="9473438" y="0"/>
                  </a:lnTo>
                  <a:lnTo>
                    <a:pt x="9473438" y="6133084"/>
                  </a:lnTo>
                  <a:lnTo>
                    <a:pt x="0" y="6133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1488" b="-1488"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536137" y="3842802"/>
          <a:ext cx="6214419" cy="3420081"/>
        </p:xfrm>
        <a:graphic>
          <a:graphicData uri="http://schemas.openxmlformats.org/drawingml/2006/table">
            <a:tbl>
              <a:tblPr/>
              <a:tblGrid>
                <a:gridCol w="436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3708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Махсулдорлик соатига/га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1,12-2,21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41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Тупроқа ишлов бериш чуқурига, см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14-25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41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Ишлов бериш қаторлар сони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41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Иш пайтидаги тезликкм/соат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3 -7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708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Оғирлиги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1600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003434" y="4469258"/>
            <a:ext cx="16230600" cy="6106763"/>
          </a:xfrm>
          <a:custGeom>
            <a:avLst/>
            <a:gdLst/>
            <a:ahLst/>
            <a:cxnLst/>
            <a:rect l="l" t="t" r="r" b="b"/>
            <a:pathLst>
              <a:path w="16230600" h="6106763">
                <a:moveTo>
                  <a:pt x="16230600" y="0"/>
                </a:moveTo>
                <a:lnTo>
                  <a:pt x="0" y="0"/>
                </a:lnTo>
                <a:lnTo>
                  <a:pt x="0" y="6106764"/>
                </a:lnTo>
                <a:lnTo>
                  <a:pt x="16230600" y="610676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456100" y="-504100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7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7" y="0"/>
                </a:lnTo>
                <a:lnTo>
                  <a:pt x="6824967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2064145"/>
            <a:ext cx="9762323" cy="1304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 Лазерли ер текислагия “3,5”</a:t>
            </a:r>
          </a:p>
          <a:p>
            <a:pPr algn="ctr">
              <a:lnSpc>
                <a:spcPts val="5040"/>
              </a:lnSpc>
            </a:pPr>
            <a:endParaRPr lang="en-US" sz="4460" b="1" spc="-187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219 300 000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2781" y="2381809"/>
            <a:ext cx="8172847" cy="5454643"/>
            <a:chOff x="0" y="0"/>
            <a:chExt cx="8293710" cy="553530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293735" cy="5535295"/>
            </a:xfrm>
            <a:custGeom>
              <a:avLst/>
              <a:gdLst/>
              <a:ahLst/>
              <a:cxnLst/>
              <a:rect l="l" t="t" r="r" b="b"/>
              <a:pathLst>
                <a:path w="8293735" h="5535295">
                  <a:moveTo>
                    <a:pt x="0" y="0"/>
                  </a:moveTo>
                  <a:lnTo>
                    <a:pt x="8293735" y="0"/>
                  </a:lnTo>
                  <a:lnTo>
                    <a:pt x="8293735" y="5535295"/>
                  </a:lnTo>
                  <a:lnTo>
                    <a:pt x="0" y="5535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9960003" y="3992097"/>
          <a:ext cx="7366686" cy="3275477"/>
        </p:xfrm>
        <a:graphic>
          <a:graphicData uri="http://schemas.openxmlformats.org/drawingml/2006/table">
            <a:tbl>
              <a:tblPr/>
              <a:tblGrid>
                <a:gridCol w="4132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3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276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Пахта ғалла хосилдорлиги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4-7 сентнерга ошади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76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Трактор қувати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140 о/к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76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Агрегат айланаси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5,3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8364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Қамроғ кенглиги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3,5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76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Оғирлиги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2500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59456" y="4568864"/>
            <a:ext cx="16230600" cy="6106763"/>
          </a:xfrm>
          <a:custGeom>
            <a:avLst/>
            <a:gdLst/>
            <a:ahLst/>
            <a:cxnLst/>
            <a:rect l="l" t="t" r="r" b="b"/>
            <a:pathLst>
              <a:path w="16230600" h="6106763">
                <a:moveTo>
                  <a:pt x="16230600" y="0"/>
                </a:moveTo>
                <a:lnTo>
                  <a:pt x="0" y="0"/>
                </a:lnTo>
                <a:lnTo>
                  <a:pt x="0" y="6106763"/>
                </a:lnTo>
                <a:lnTo>
                  <a:pt x="16230600" y="6106763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102110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1"/>
                </a:lnTo>
                <a:lnTo>
                  <a:pt x="14029240" y="5278501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233057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354929" y="-286392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377793" y="2020671"/>
            <a:ext cx="9244208" cy="74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0"/>
              </a:lnSpc>
            </a:pPr>
            <a:r>
              <a:rPr lang="en-US" sz="5000" b="1" spc="-210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Кичик трактор DF 404 kabinasiz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84129" y="3015382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623711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595682" y="8123883"/>
            <a:ext cx="3306886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145 000 000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740856" y="1749091"/>
            <a:ext cx="6936697" cy="6936697"/>
            <a:chOff x="0" y="0"/>
            <a:chExt cx="7921727" cy="7921727"/>
          </a:xfrm>
        </p:grpSpPr>
        <p:sp>
          <p:nvSpPr>
            <p:cNvPr id="24" name="Freeform 24" descr="Колесные трактора : Трактор DONGFENG DF-404"/>
            <p:cNvSpPr/>
            <p:nvPr/>
          </p:nvSpPr>
          <p:spPr>
            <a:xfrm>
              <a:off x="0" y="0"/>
              <a:ext cx="7921752" cy="7921752"/>
            </a:xfrm>
            <a:custGeom>
              <a:avLst/>
              <a:gdLst/>
              <a:ahLst/>
              <a:cxnLst/>
              <a:rect l="l" t="t" r="r" b="b"/>
              <a:pathLst>
                <a:path w="7921752" h="7921752">
                  <a:moveTo>
                    <a:pt x="0" y="0"/>
                  </a:moveTo>
                  <a:lnTo>
                    <a:pt x="7921752" y="0"/>
                  </a:lnTo>
                  <a:lnTo>
                    <a:pt x="7921752" y="7921752"/>
                  </a:lnTo>
                  <a:lnTo>
                    <a:pt x="0" y="7921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208738" y="3686094"/>
          <a:ext cx="6591128" cy="4071935"/>
        </p:xfrm>
        <a:graphic>
          <a:graphicData uri="http://schemas.openxmlformats.org/drawingml/2006/table">
            <a:tbl>
              <a:tblPr/>
              <a:tblGrid>
                <a:gridCol w="3357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3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1705">
                <a:tc>
                  <a:txBody>
                    <a:bodyPr/>
                    <a:lstStyle/>
                    <a:p>
                      <a:pPr algn="l">
                        <a:lnSpc>
                          <a:spcPts val="275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Маркаси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DF 404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705">
                <a:tc>
                  <a:txBody>
                    <a:bodyPr/>
                    <a:lstStyle/>
                    <a:p>
                      <a:pPr algn="l">
                        <a:lnSpc>
                          <a:spcPts val="275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Двигатель қуввати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705">
                <a:tc>
                  <a:txBody>
                    <a:bodyPr/>
                    <a:lstStyle/>
                    <a:p>
                      <a:pPr algn="l">
                        <a:lnSpc>
                          <a:spcPts val="275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Тсилиндерлар сони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705">
                <a:tc>
                  <a:txBody>
                    <a:bodyPr/>
                    <a:lstStyle/>
                    <a:p>
                      <a:pPr algn="l">
                        <a:lnSpc>
                          <a:spcPts val="275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Тортиш кучи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7,86 кН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705">
                <a:tc>
                  <a:txBody>
                    <a:bodyPr/>
                    <a:lstStyle/>
                    <a:p>
                      <a:pPr algn="l">
                        <a:lnSpc>
                          <a:spcPts val="275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Вазни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1800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1705">
                <a:tc>
                  <a:txBody>
                    <a:bodyPr/>
                    <a:lstStyle/>
                    <a:p>
                      <a:pPr algn="l">
                        <a:lnSpc>
                          <a:spcPts val="275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Ёқилғи истемоли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255 г/кВт-соатига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1705">
                <a:tc>
                  <a:txBody>
                    <a:bodyPr/>
                    <a:lstStyle/>
                    <a:p>
                      <a:pPr algn="l">
                        <a:lnSpc>
                          <a:spcPts val="275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Ёнилғи баки,  л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28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003434" y="4469258"/>
            <a:ext cx="16230600" cy="6106763"/>
          </a:xfrm>
          <a:custGeom>
            <a:avLst/>
            <a:gdLst/>
            <a:ahLst/>
            <a:cxnLst/>
            <a:rect l="l" t="t" r="r" b="b"/>
            <a:pathLst>
              <a:path w="16230600" h="6106763">
                <a:moveTo>
                  <a:pt x="16230600" y="0"/>
                </a:moveTo>
                <a:lnTo>
                  <a:pt x="0" y="0"/>
                </a:lnTo>
                <a:lnTo>
                  <a:pt x="0" y="6106764"/>
                </a:lnTo>
                <a:lnTo>
                  <a:pt x="16230600" y="610676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456100" y="-504100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7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7" y="0"/>
                </a:lnTo>
                <a:lnTo>
                  <a:pt x="6824967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2064145"/>
            <a:ext cx="9762323" cy="667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 Лазерли ер текислагия “4”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224 700 000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501231" y="2731630"/>
            <a:ext cx="7415946" cy="4949657"/>
            <a:chOff x="0" y="0"/>
            <a:chExt cx="9887928" cy="659954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887966" cy="6599555"/>
            </a:xfrm>
            <a:custGeom>
              <a:avLst/>
              <a:gdLst/>
              <a:ahLst/>
              <a:cxnLst/>
              <a:rect l="l" t="t" r="r" b="b"/>
              <a:pathLst>
                <a:path w="9887966" h="6599555">
                  <a:moveTo>
                    <a:pt x="0" y="0"/>
                  </a:moveTo>
                  <a:lnTo>
                    <a:pt x="9887966" y="0"/>
                  </a:lnTo>
                  <a:lnTo>
                    <a:pt x="9887966" y="6599555"/>
                  </a:lnTo>
                  <a:lnTo>
                    <a:pt x="0" y="6599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284368" y="3724980"/>
          <a:ext cx="6717956" cy="3390583"/>
        </p:xfrm>
        <a:graphic>
          <a:graphicData uri="http://schemas.openxmlformats.org/drawingml/2006/table">
            <a:tbl>
              <a:tblPr/>
              <a:tblGrid>
                <a:gridCol w="3483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3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3436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Пахта ғалла хосилдорлиги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4-7 сентнерга ошади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3436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Трактор қувати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200 о/к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436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Агрегат айланаси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5,3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79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Қамроғ кенглиги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3436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Оғирлиги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2600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003434" y="4469258"/>
            <a:ext cx="16230600" cy="6106763"/>
          </a:xfrm>
          <a:custGeom>
            <a:avLst/>
            <a:gdLst/>
            <a:ahLst/>
            <a:cxnLst/>
            <a:rect l="l" t="t" r="r" b="b"/>
            <a:pathLst>
              <a:path w="16230600" h="6106763">
                <a:moveTo>
                  <a:pt x="16230600" y="0"/>
                </a:moveTo>
                <a:lnTo>
                  <a:pt x="0" y="0"/>
                </a:lnTo>
                <a:lnTo>
                  <a:pt x="0" y="6106764"/>
                </a:lnTo>
                <a:lnTo>
                  <a:pt x="16230600" y="610676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456100" y="-504100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7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7" y="0"/>
                </a:lnTo>
                <a:lnTo>
                  <a:pt x="6824967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2064145"/>
            <a:ext cx="9762323" cy="667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 Лазерли ер текислагия “4,5”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228 600 000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222127" y="2393125"/>
            <a:ext cx="7415946" cy="4949657"/>
            <a:chOff x="0" y="0"/>
            <a:chExt cx="9887928" cy="659954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887966" cy="6599555"/>
            </a:xfrm>
            <a:custGeom>
              <a:avLst/>
              <a:gdLst/>
              <a:ahLst/>
              <a:cxnLst/>
              <a:rect l="l" t="t" r="r" b="b"/>
              <a:pathLst>
                <a:path w="9887966" h="6599555">
                  <a:moveTo>
                    <a:pt x="0" y="0"/>
                  </a:moveTo>
                  <a:lnTo>
                    <a:pt x="9887966" y="0"/>
                  </a:lnTo>
                  <a:lnTo>
                    <a:pt x="9887966" y="6599555"/>
                  </a:lnTo>
                  <a:lnTo>
                    <a:pt x="0" y="6599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626052" y="3837676"/>
          <a:ext cx="6328719" cy="3684965"/>
        </p:xfrm>
        <a:graphic>
          <a:graphicData uri="http://schemas.openxmlformats.org/drawingml/2006/table">
            <a:tbl>
              <a:tblPr/>
              <a:tblGrid>
                <a:gridCol w="3484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9014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Пахта ғалла хосилдорлиги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4-7 сентнерга ошади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014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Трактор қувати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200 о/к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014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Агрегат айланаси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5,3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90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Қамроғ кенглиги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4,5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9014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Оғирлиги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2700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003434" y="4469258"/>
            <a:ext cx="16230600" cy="6106763"/>
          </a:xfrm>
          <a:custGeom>
            <a:avLst/>
            <a:gdLst/>
            <a:ahLst/>
            <a:cxnLst/>
            <a:rect l="l" t="t" r="r" b="b"/>
            <a:pathLst>
              <a:path w="16230600" h="6106763">
                <a:moveTo>
                  <a:pt x="16230600" y="0"/>
                </a:moveTo>
                <a:lnTo>
                  <a:pt x="0" y="0"/>
                </a:lnTo>
                <a:lnTo>
                  <a:pt x="0" y="6106764"/>
                </a:lnTo>
                <a:lnTo>
                  <a:pt x="16230600" y="610676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456100" y="-504100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7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7" y="0"/>
                </a:lnTo>
                <a:lnTo>
                  <a:pt x="6824967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2064145"/>
            <a:ext cx="9762323" cy="667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 Лазерли ер текислагия “5”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252 200 000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090713" y="2731630"/>
            <a:ext cx="6236983" cy="4193725"/>
            <a:chOff x="0" y="0"/>
            <a:chExt cx="9420225" cy="633412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420225" cy="6334125"/>
            </a:xfrm>
            <a:custGeom>
              <a:avLst/>
              <a:gdLst/>
              <a:ahLst/>
              <a:cxnLst/>
              <a:rect l="l" t="t" r="r" b="b"/>
              <a:pathLst>
                <a:path w="9420225" h="6334125">
                  <a:moveTo>
                    <a:pt x="0" y="0"/>
                  </a:moveTo>
                  <a:lnTo>
                    <a:pt x="9420225" y="0"/>
                  </a:lnTo>
                  <a:lnTo>
                    <a:pt x="9420225" y="6334125"/>
                  </a:lnTo>
                  <a:lnTo>
                    <a:pt x="0" y="6334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r="-27"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451184" y="3931380"/>
          <a:ext cx="6384324" cy="3401313"/>
        </p:xfrm>
        <a:graphic>
          <a:graphicData uri="http://schemas.openxmlformats.org/drawingml/2006/table">
            <a:tbl>
              <a:tblPr/>
              <a:tblGrid>
                <a:gridCol w="3484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0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15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Пахта ғалла хосилдорлиги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4-7 сентнерга ошади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15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Трактор қувати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200 о/к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15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Агрегат айланаси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5,3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8806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Қамроғ кенглиги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15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Оғирлиги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2800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003434" y="4469258"/>
            <a:ext cx="16230600" cy="6106763"/>
          </a:xfrm>
          <a:custGeom>
            <a:avLst/>
            <a:gdLst/>
            <a:ahLst/>
            <a:cxnLst/>
            <a:rect l="l" t="t" r="r" b="b"/>
            <a:pathLst>
              <a:path w="16230600" h="6106763">
                <a:moveTo>
                  <a:pt x="16230600" y="0"/>
                </a:moveTo>
                <a:lnTo>
                  <a:pt x="0" y="0"/>
                </a:lnTo>
                <a:lnTo>
                  <a:pt x="0" y="6106764"/>
                </a:lnTo>
                <a:lnTo>
                  <a:pt x="16230600" y="610676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456100" y="-504100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7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7" y="0"/>
                </a:lnTo>
                <a:lnTo>
                  <a:pt x="6824967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2064145"/>
            <a:ext cx="9762323" cy="667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 Пневматик сеялка (C-900-4G)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179 500 000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-533133" y="2247450"/>
            <a:ext cx="9484674" cy="6315984"/>
            <a:chOff x="0" y="0"/>
            <a:chExt cx="9571038" cy="637349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571101" cy="6373495"/>
            </a:xfrm>
            <a:custGeom>
              <a:avLst/>
              <a:gdLst/>
              <a:ahLst/>
              <a:cxnLst/>
              <a:rect l="l" t="t" r="r" b="b"/>
              <a:pathLst>
                <a:path w="9571101" h="6373495">
                  <a:moveTo>
                    <a:pt x="0" y="0"/>
                  </a:moveTo>
                  <a:lnTo>
                    <a:pt x="9571101" y="0"/>
                  </a:lnTo>
                  <a:lnTo>
                    <a:pt x="9571101" y="6373495"/>
                  </a:lnTo>
                  <a:lnTo>
                    <a:pt x="0" y="6373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766796" y="3931380"/>
          <a:ext cx="5753100" cy="3431270"/>
        </p:xfrm>
        <a:graphic>
          <a:graphicData uri="http://schemas.openxmlformats.org/drawingml/2006/table">
            <a:tbl>
              <a:tblPr/>
              <a:tblGrid>
                <a:gridCol w="3446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6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15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Қаторлар сони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15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Уруғ бункерлар сигими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 4 x 4 /4 0 x 4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15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Қаторлар ораси ўлчами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 5 0 -9 0 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8806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Талаб қилинган қуват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 0 -8 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15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Оғит бункер сиғими,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160x2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003434" y="4469258"/>
            <a:ext cx="16230600" cy="6106763"/>
          </a:xfrm>
          <a:custGeom>
            <a:avLst/>
            <a:gdLst/>
            <a:ahLst/>
            <a:cxnLst/>
            <a:rect l="l" t="t" r="r" b="b"/>
            <a:pathLst>
              <a:path w="16230600" h="6106763">
                <a:moveTo>
                  <a:pt x="16230600" y="0"/>
                </a:moveTo>
                <a:lnTo>
                  <a:pt x="0" y="0"/>
                </a:lnTo>
                <a:lnTo>
                  <a:pt x="0" y="6106764"/>
                </a:lnTo>
                <a:lnTo>
                  <a:pt x="16230600" y="610676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456100" y="-504100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7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7" y="0"/>
                </a:lnTo>
                <a:lnTo>
                  <a:pt x="6824967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2064145"/>
            <a:ext cx="9762323" cy="667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 Чигит экиш сеялкаси '2 MBJ-2/8'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60 000 000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555824" y="2464205"/>
            <a:ext cx="7306761" cy="5559988"/>
            <a:chOff x="0" y="0"/>
            <a:chExt cx="8793429" cy="669124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793480" cy="6691249"/>
            </a:xfrm>
            <a:custGeom>
              <a:avLst/>
              <a:gdLst/>
              <a:ahLst/>
              <a:cxnLst/>
              <a:rect l="l" t="t" r="r" b="b"/>
              <a:pathLst>
                <a:path w="8793480" h="6691249">
                  <a:moveTo>
                    <a:pt x="0" y="0"/>
                  </a:moveTo>
                  <a:lnTo>
                    <a:pt x="8793480" y="0"/>
                  </a:lnTo>
                  <a:lnTo>
                    <a:pt x="8793480" y="6691249"/>
                  </a:lnTo>
                  <a:lnTo>
                    <a:pt x="0" y="6691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766796" y="3931380"/>
          <a:ext cx="5753100" cy="3591261"/>
        </p:xfrm>
        <a:graphic>
          <a:graphicData uri="http://schemas.openxmlformats.org/drawingml/2006/table">
            <a:tbl>
              <a:tblPr/>
              <a:tblGrid>
                <a:gridCol w="3446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6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123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Ўлчами (мм)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1700*3400*1000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23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Экиш чуқурлиги (мм)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20-40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23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Қаторлар ораси ўлчами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10+66/76+76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63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Талаб қилинган қуват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70-80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123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Оғирлик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1000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028335" y="4278871"/>
            <a:ext cx="16230600" cy="6106763"/>
          </a:xfrm>
          <a:custGeom>
            <a:avLst/>
            <a:gdLst/>
            <a:ahLst/>
            <a:cxnLst/>
            <a:rect l="l" t="t" r="r" b="b"/>
            <a:pathLst>
              <a:path w="16230600" h="6106763">
                <a:moveTo>
                  <a:pt x="16230600" y="0"/>
                </a:moveTo>
                <a:lnTo>
                  <a:pt x="0" y="0"/>
                </a:lnTo>
                <a:lnTo>
                  <a:pt x="0" y="6106764"/>
                </a:lnTo>
                <a:lnTo>
                  <a:pt x="16230600" y="610676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81516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19" name="Freeform 19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graphicFrame>
        <p:nvGraphicFramePr>
          <p:cNvPr id="20" name="Table 20"/>
          <p:cNvGraphicFramePr>
            <a:graphicFrameLocks noGrp="1"/>
          </p:cNvGraphicFramePr>
          <p:nvPr/>
        </p:nvGraphicFramePr>
        <p:xfrm>
          <a:off x="10428688" y="3908775"/>
          <a:ext cx="5753100" cy="3173106"/>
        </p:xfrm>
        <a:graphic>
          <a:graphicData uri="http://schemas.openxmlformats.org/drawingml/2006/table">
            <a:tbl>
              <a:tblPr/>
              <a:tblGrid>
                <a:gridCol w="3446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6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7702">
                <a:tc>
                  <a:txBody>
                    <a:bodyPr/>
                    <a:lstStyle/>
                    <a:p>
                      <a:pPr algn="l">
                        <a:lnSpc>
                          <a:spcPts val="275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Бўшатиш чуқурлиги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1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7-10 см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7702">
                <a:tc>
                  <a:txBody>
                    <a:bodyPr/>
                    <a:lstStyle/>
                    <a:p>
                      <a:pPr algn="l">
                        <a:lnSpc>
                          <a:spcPts val="275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Ишлаши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1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1га/соатига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7702">
                <a:tc>
                  <a:txBody>
                    <a:bodyPr/>
                    <a:lstStyle/>
                    <a:p>
                      <a:pPr algn="l">
                        <a:lnSpc>
                          <a:spcPts val="275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Оғирлиги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1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46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Freeform 21"/>
          <p:cNvSpPr/>
          <p:nvPr/>
        </p:nvSpPr>
        <p:spPr>
          <a:xfrm>
            <a:off x="222127" y="3433390"/>
            <a:ext cx="7455426" cy="3813737"/>
          </a:xfrm>
          <a:custGeom>
            <a:avLst/>
            <a:gdLst/>
            <a:ahLst/>
            <a:cxnLst/>
            <a:rect l="l" t="t" r="r" b="b"/>
            <a:pathLst>
              <a:path w="7455426" h="3813737">
                <a:moveTo>
                  <a:pt x="0" y="0"/>
                </a:moveTo>
                <a:lnTo>
                  <a:pt x="7455426" y="0"/>
                </a:lnTo>
                <a:lnTo>
                  <a:pt x="7455426" y="3813737"/>
                </a:lnTo>
                <a:lnTo>
                  <a:pt x="0" y="38137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8424076" y="2099111"/>
            <a:ext cx="9762323" cy="130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 Тишли борона БО – 0000</a:t>
            </a:r>
          </a:p>
          <a:p>
            <a:pPr algn="ctr">
              <a:lnSpc>
                <a:spcPts val="5040"/>
              </a:lnSpc>
            </a:pPr>
            <a:endParaRPr lang="en-US" sz="4460" b="1" spc="-187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1 350 000 сўм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028335" y="5109130"/>
            <a:ext cx="16230600" cy="5276504"/>
          </a:xfrm>
          <a:custGeom>
            <a:avLst/>
            <a:gdLst/>
            <a:ahLst/>
            <a:cxnLst/>
            <a:rect l="l" t="t" r="r" b="b"/>
            <a:pathLst>
              <a:path w="16230600" h="5276504">
                <a:moveTo>
                  <a:pt x="16230600" y="0"/>
                </a:moveTo>
                <a:lnTo>
                  <a:pt x="0" y="0"/>
                </a:lnTo>
                <a:lnTo>
                  <a:pt x="0" y="5276505"/>
                </a:lnTo>
                <a:lnTo>
                  <a:pt x="16230600" y="5276505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15735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81516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2064145"/>
            <a:ext cx="9762323" cy="1304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 Тиркама '2ПТС-4,5-793А-03А'</a:t>
            </a:r>
          </a:p>
          <a:p>
            <a:pPr algn="ctr">
              <a:lnSpc>
                <a:spcPts val="5040"/>
              </a:lnSpc>
            </a:pPr>
            <a:endParaRPr lang="en-US" sz="4460" b="1" spc="-187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73 000 000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587395" y="3059705"/>
            <a:ext cx="7064904" cy="4561108"/>
            <a:chOff x="0" y="0"/>
            <a:chExt cx="11010646" cy="710848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010646" cy="7108444"/>
            </a:xfrm>
            <a:custGeom>
              <a:avLst/>
              <a:gdLst/>
              <a:ahLst/>
              <a:cxnLst/>
              <a:rect l="l" t="t" r="r" b="b"/>
              <a:pathLst>
                <a:path w="11010646" h="7108444">
                  <a:moveTo>
                    <a:pt x="0" y="0"/>
                  </a:moveTo>
                  <a:lnTo>
                    <a:pt x="11010646" y="0"/>
                  </a:lnTo>
                  <a:lnTo>
                    <a:pt x="11010646" y="7108444"/>
                  </a:lnTo>
                  <a:lnTo>
                    <a:pt x="0" y="7108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774982" y="3749200"/>
          <a:ext cx="5753100" cy="4042465"/>
        </p:xfrm>
        <a:graphic>
          <a:graphicData uri="http://schemas.openxmlformats.org/drawingml/2006/table">
            <a:tbl>
              <a:tblPr/>
              <a:tblGrid>
                <a:gridCol w="3446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6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894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Юк ташиш қувати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4000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26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Максимал тезлиги транспортировкада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088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Платформаси хажми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12,7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24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Ғилдираклар базаси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2300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774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Оғирлиги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1890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028335" y="5109130"/>
            <a:ext cx="16230600" cy="5276504"/>
          </a:xfrm>
          <a:custGeom>
            <a:avLst/>
            <a:gdLst/>
            <a:ahLst/>
            <a:cxnLst/>
            <a:rect l="l" t="t" r="r" b="b"/>
            <a:pathLst>
              <a:path w="16230600" h="5276504">
                <a:moveTo>
                  <a:pt x="16230600" y="0"/>
                </a:moveTo>
                <a:lnTo>
                  <a:pt x="0" y="0"/>
                </a:lnTo>
                <a:lnTo>
                  <a:pt x="0" y="5276505"/>
                </a:lnTo>
                <a:lnTo>
                  <a:pt x="16230600" y="5276505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15735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81516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2064145"/>
            <a:ext cx="9762323" cy="1304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 Тиркама '2ПТС-4,5-03А'</a:t>
            </a:r>
          </a:p>
          <a:p>
            <a:pPr algn="ctr">
              <a:lnSpc>
                <a:spcPts val="5040"/>
              </a:lnSpc>
            </a:pPr>
            <a:endParaRPr lang="en-US" sz="4460" b="1" spc="-187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67 000 000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767395" y="3186274"/>
            <a:ext cx="6883618" cy="4444070"/>
            <a:chOff x="0" y="0"/>
            <a:chExt cx="11010646" cy="710848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010646" cy="7108444"/>
            </a:xfrm>
            <a:custGeom>
              <a:avLst/>
              <a:gdLst/>
              <a:ahLst/>
              <a:cxnLst/>
              <a:rect l="l" t="t" r="r" b="b"/>
              <a:pathLst>
                <a:path w="11010646" h="7108444">
                  <a:moveTo>
                    <a:pt x="0" y="0"/>
                  </a:moveTo>
                  <a:lnTo>
                    <a:pt x="11010646" y="0"/>
                  </a:lnTo>
                  <a:lnTo>
                    <a:pt x="11010646" y="7108444"/>
                  </a:lnTo>
                  <a:lnTo>
                    <a:pt x="0" y="7108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766796" y="3638234"/>
          <a:ext cx="5753100" cy="3798175"/>
        </p:xfrm>
        <a:graphic>
          <a:graphicData uri="http://schemas.openxmlformats.org/drawingml/2006/table">
            <a:tbl>
              <a:tblPr/>
              <a:tblGrid>
                <a:gridCol w="3446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6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312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Юк ташиш қувати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4000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567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Максимал тезлиги транспортировкада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12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Платформаси хажми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12,7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312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Ғилдираклар базаси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2300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12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Оғирлиги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1890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028335" y="5109130"/>
            <a:ext cx="16230600" cy="5276504"/>
          </a:xfrm>
          <a:custGeom>
            <a:avLst/>
            <a:gdLst/>
            <a:ahLst/>
            <a:cxnLst/>
            <a:rect l="l" t="t" r="r" b="b"/>
            <a:pathLst>
              <a:path w="16230600" h="5276504">
                <a:moveTo>
                  <a:pt x="16230600" y="0"/>
                </a:moveTo>
                <a:lnTo>
                  <a:pt x="0" y="0"/>
                </a:lnTo>
                <a:lnTo>
                  <a:pt x="0" y="5276505"/>
                </a:lnTo>
                <a:lnTo>
                  <a:pt x="16230600" y="5276505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15735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81516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2064145"/>
            <a:ext cx="9762323" cy="1304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 Тиркама '2ПТС-6'</a:t>
            </a:r>
          </a:p>
          <a:p>
            <a:pPr algn="ctr">
              <a:lnSpc>
                <a:spcPts val="5040"/>
              </a:lnSpc>
            </a:pPr>
            <a:endParaRPr lang="en-US" sz="4460" b="1" spc="-187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104 200 000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740856" y="2819321"/>
            <a:ext cx="6204640" cy="4579619"/>
            <a:chOff x="0" y="0"/>
            <a:chExt cx="10078326" cy="743877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078339" cy="7438771"/>
            </a:xfrm>
            <a:custGeom>
              <a:avLst/>
              <a:gdLst/>
              <a:ahLst/>
              <a:cxnLst/>
              <a:rect l="l" t="t" r="r" b="b"/>
              <a:pathLst>
                <a:path w="10078339" h="7438771">
                  <a:moveTo>
                    <a:pt x="0" y="0"/>
                  </a:moveTo>
                  <a:lnTo>
                    <a:pt x="10078339" y="0"/>
                  </a:lnTo>
                  <a:lnTo>
                    <a:pt x="10078339" y="7438771"/>
                  </a:lnTo>
                  <a:lnTo>
                    <a:pt x="0" y="7438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607168" y="3565245"/>
          <a:ext cx="5753100" cy="3947583"/>
        </p:xfrm>
        <a:graphic>
          <a:graphicData uri="http://schemas.openxmlformats.org/drawingml/2006/table">
            <a:tbl>
              <a:tblPr/>
              <a:tblGrid>
                <a:gridCol w="3446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6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999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Юк ташиш қувати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4500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759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Максимал тезлиги транспортировкада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99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Платформаси хажми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14,7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999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Ғилдираклар базаси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2300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999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Оғирлиги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2100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028335" y="5109130"/>
            <a:ext cx="16230600" cy="5276504"/>
          </a:xfrm>
          <a:custGeom>
            <a:avLst/>
            <a:gdLst/>
            <a:ahLst/>
            <a:cxnLst/>
            <a:rect l="l" t="t" r="r" b="b"/>
            <a:pathLst>
              <a:path w="16230600" h="5276504">
                <a:moveTo>
                  <a:pt x="16230600" y="0"/>
                </a:moveTo>
                <a:lnTo>
                  <a:pt x="0" y="0"/>
                </a:lnTo>
                <a:lnTo>
                  <a:pt x="0" y="5276505"/>
                </a:lnTo>
                <a:lnTo>
                  <a:pt x="16230600" y="5276505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15735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81516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2064145"/>
            <a:ext cx="9762323" cy="1304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 Култиватор“КХУ-4BМ”</a:t>
            </a:r>
          </a:p>
          <a:p>
            <a:pPr algn="ctr">
              <a:lnSpc>
                <a:spcPts val="5040"/>
              </a:lnSpc>
            </a:pPr>
            <a:endParaRPr lang="en-US" sz="4460" b="1" spc="-187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80 080 000 сўм</a:t>
            </a:r>
          </a:p>
        </p:txBody>
      </p:sp>
      <p:graphicFrame>
        <p:nvGraphicFramePr>
          <p:cNvPr id="23" name="Table 23"/>
          <p:cNvGraphicFramePr>
            <a:graphicFrameLocks noGrp="1"/>
          </p:cNvGraphicFramePr>
          <p:nvPr/>
        </p:nvGraphicFramePr>
        <p:xfrm>
          <a:off x="10365220" y="3687751"/>
          <a:ext cx="6556253" cy="3760165"/>
        </p:xfrm>
        <a:graphic>
          <a:graphicData uri="http://schemas.openxmlformats.org/drawingml/2006/table">
            <a:tbl>
              <a:tblPr/>
              <a:tblGrid>
                <a:gridCol w="4567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8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799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Махсулдорлик соатига/га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1,12-2,21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4876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Тупроқа ишлов бериш чуқурига, см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14-25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9588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Ишлов бериш қаторлар сони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9588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Иш пайтидаги тезликкм/соат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3 -7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99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Оғирлиги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1600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4" name="Group 24"/>
          <p:cNvGrpSpPr/>
          <p:nvPr/>
        </p:nvGrpSpPr>
        <p:grpSpPr>
          <a:xfrm>
            <a:off x="325003" y="1914605"/>
            <a:ext cx="7768402" cy="6078788"/>
            <a:chOff x="0" y="0"/>
            <a:chExt cx="9856152" cy="771245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856089" cy="7712456"/>
            </a:xfrm>
            <a:custGeom>
              <a:avLst/>
              <a:gdLst/>
              <a:ahLst/>
              <a:cxnLst/>
              <a:rect l="l" t="t" r="r" b="b"/>
              <a:pathLst>
                <a:path w="9856089" h="7712456">
                  <a:moveTo>
                    <a:pt x="0" y="0"/>
                  </a:moveTo>
                  <a:lnTo>
                    <a:pt x="9856089" y="0"/>
                  </a:lnTo>
                  <a:lnTo>
                    <a:pt x="9856089" y="7712456"/>
                  </a:lnTo>
                  <a:lnTo>
                    <a:pt x="0" y="7712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b="-3909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59456" y="4568864"/>
            <a:ext cx="16230600" cy="6106763"/>
          </a:xfrm>
          <a:custGeom>
            <a:avLst/>
            <a:gdLst/>
            <a:ahLst/>
            <a:cxnLst/>
            <a:rect l="l" t="t" r="r" b="b"/>
            <a:pathLst>
              <a:path w="16230600" h="6106763">
                <a:moveTo>
                  <a:pt x="16230600" y="0"/>
                </a:moveTo>
                <a:lnTo>
                  <a:pt x="0" y="0"/>
                </a:lnTo>
                <a:lnTo>
                  <a:pt x="0" y="6106763"/>
                </a:lnTo>
                <a:lnTo>
                  <a:pt x="16230600" y="6106763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102110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1"/>
                </a:lnTo>
                <a:lnTo>
                  <a:pt x="14029240" y="5278501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233057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354929" y="-286392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377793" y="2020671"/>
            <a:ext cx="9244208" cy="74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0"/>
              </a:lnSpc>
            </a:pPr>
            <a:r>
              <a:rPr lang="en-US" sz="5000" b="1" spc="-210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Кичик трактор DF 404 kabinasiz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84129" y="3015382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623711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595682" y="8123883"/>
            <a:ext cx="3306886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155 000 000 сўм</a:t>
            </a:r>
          </a:p>
        </p:txBody>
      </p:sp>
      <p:graphicFrame>
        <p:nvGraphicFramePr>
          <p:cNvPr id="23" name="Table 23"/>
          <p:cNvGraphicFramePr>
            <a:graphicFrameLocks noGrp="1"/>
          </p:cNvGraphicFramePr>
          <p:nvPr/>
        </p:nvGraphicFramePr>
        <p:xfrm>
          <a:off x="10208738" y="3686094"/>
          <a:ext cx="6591128" cy="4071935"/>
        </p:xfrm>
        <a:graphic>
          <a:graphicData uri="http://schemas.openxmlformats.org/drawingml/2006/table">
            <a:tbl>
              <a:tblPr/>
              <a:tblGrid>
                <a:gridCol w="3357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3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1705">
                <a:tc>
                  <a:txBody>
                    <a:bodyPr/>
                    <a:lstStyle/>
                    <a:p>
                      <a:pPr algn="l">
                        <a:lnSpc>
                          <a:spcPts val="275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Маркаси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DF 404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705">
                <a:tc>
                  <a:txBody>
                    <a:bodyPr/>
                    <a:lstStyle/>
                    <a:p>
                      <a:pPr algn="l">
                        <a:lnSpc>
                          <a:spcPts val="275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Двигатель қуввати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705">
                <a:tc>
                  <a:txBody>
                    <a:bodyPr/>
                    <a:lstStyle/>
                    <a:p>
                      <a:pPr algn="l">
                        <a:lnSpc>
                          <a:spcPts val="275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Тсилиндерлар сони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705">
                <a:tc>
                  <a:txBody>
                    <a:bodyPr/>
                    <a:lstStyle/>
                    <a:p>
                      <a:pPr algn="l">
                        <a:lnSpc>
                          <a:spcPts val="275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Тортиш кучи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7,86 кН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705">
                <a:tc>
                  <a:txBody>
                    <a:bodyPr/>
                    <a:lstStyle/>
                    <a:p>
                      <a:pPr algn="l">
                        <a:lnSpc>
                          <a:spcPts val="275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Вазни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1800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1705">
                <a:tc>
                  <a:txBody>
                    <a:bodyPr/>
                    <a:lstStyle/>
                    <a:p>
                      <a:pPr algn="l">
                        <a:lnSpc>
                          <a:spcPts val="275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Ёқилғи истемоли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255 г/кВт-соатига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1705">
                <a:tc>
                  <a:txBody>
                    <a:bodyPr/>
                    <a:lstStyle/>
                    <a:p>
                      <a:pPr algn="l">
                        <a:lnSpc>
                          <a:spcPts val="275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Ёнилғи баки,  л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22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28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4" name="Group 24"/>
          <p:cNvGrpSpPr/>
          <p:nvPr/>
        </p:nvGrpSpPr>
        <p:grpSpPr>
          <a:xfrm>
            <a:off x="85612" y="2282986"/>
            <a:ext cx="8068470" cy="5922425"/>
            <a:chOff x="0" y="0"/>
            <a:chExt cx="9829444" cy="7215016"/>
          </a:xfrm>
        </p:grpSpPr>
        <p:sp>
          <p:nvSpPr>
            <p:cNvPr id="25" name="Freeform 25" descr="Трактор Dongfeng DF-404 G-2 с кабиной Рестайлинг 2024 | Купить в Москве.  Отзывы и цены."/>
            <p:cNvSpPr/>
            <p:nvPr/>
          </p:nvSpPr>
          <p:spPr>
            <a:xfrm>
              <a:off x="0" y="0"/>
              <a:ext cx="9829419" cy="7215029"/>
            </a:xfrm>
            <a:custGeom>
              <a:avLst/>
              <a:gdLst/>
              <a:ahLst/>
              <a:cxnLst/>
              <a:rect l="l" t="t" r="r" b="b"/>
              <a:pathLst>
                <a:path w="9829419" h="7215029">
                  <a:moveTo>
                    <a:pt x="0" y="0"/>
                  </a:moveTo>
                  <a:lnTo>
                    <a:pt x="9829419" y="0"/>
                  </a:lnTo>
                  <a:lnTo>
                    <a:pt x="9829419" y="7215029"/>
                  </a:lnTo>
                  <a:lnTo>
                    <a:pt x="0" y="7215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b="-2045"/>
              </a:stretch>
            </a:blipFill>
          </p:spPr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028335" y="5109130"/>
            <a:ext cx="16230600" cy="5276504"/>
          </a:xfrm>
          <a:custGeom>
            <a:avLst/>
            <a:gdLst/>
            <a:ahLst/>
            <a:cxnLst/>
            <a:rect l="l" t="t" r="r" b="b"/>
            <a:pathLst>
              <a:path w="16230600" h="5276504">
                <a:moveTo>
                  <a:pt x="16230600" y="0"/>
                </a:moveTo>
                <a:lnTo>
                  <a:pt x="0" y="0"/>
                </a:lnTo>
                <a:lnTo>
                  <a:pt x="0" y="5276505"/>
                </a:lnTo>
                <a:lnTo>
                  <a:pt x="16230600" y="5276505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15735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81516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2064145"/>
            <a:ext cx="9762323" cy="1304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 Озуқа майдалагич “КИР 1,5”</a:t>
            </a:r>
          </a:p>
          <a:p>
            <a:pPr algn="ctr">
              <a:lnSpc>
                <a:spcPts val="5040"/>
              </a:lnSpc>
            </a:pPr>
            <a:endParaRPr lang="en-US" sz="4460" b="1" spc="-187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56 100 000 сўм</a:t>
            </a:r>
          </a:p>
        </p:txBody>
      </p:sp>
      <p:graphicFrame>
        <p:nvGraphicFramePr>
          <p:cNvPr id="23" name="Table 23"/>
          <p:cNvGraphicFramePr>
            <a:graphicFrameLocks noGrp="1"/>
          </p:cNvGraphicFramePr>
          <p:nvPr/>
        </p:nvGraphicFramePr>
        <p:xfrm>
          <a:off x="9817222" y="3774371"/>
          <a:ext cx="7652248" cy="3963119"/>
        </p:xfrm>
        <a:graphic>
          <a:graphicData uri="http://schemas.openxmlformats.org/drawingml/2006/table">
            <a:tbl>
              <a:tblPr/>
              <a:tblGrid>
                <a:gridCol w="6145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6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926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Асосий вақтда махсулдорлик соатига/га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0,6-1,2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26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Эксплуатация вақтидаги махсулдорлик соатига/га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0,39-0,78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26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Иш вақтидаги тезлиги, км/соатига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4-8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598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Қамров кенглиги, м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1,5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598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Қирқиш баландлиги, мм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3100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598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Оғирлиги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900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4" name="Group 24"/>
          <p:cNvGrpSpPr/>
          <p:nvPr/>
        </p:nvGrpSpPr>
        <p:grpSpPr>
          <a:xfrm>
            <a:off x="1067362" y="1761964"/>
            <a:ext cx="6610190" cy="6923824"/>
            <a:chOff x="0" y="0"/>
            <a:chExt cx="6717919" cy="703666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717919" cy="7036689"/>
            </a:xfrm>
            <a:custGeom>
              <a:avLst/>
              <a:gdLst/>
              <a:ahLst/>
              <a:cxnLst/>
              <a:rect l="l" t="t" r="r" b="b"/>
              <a:pathLst>
                <a:path w="6717919" h="7036689">
                  <a:moveTo>
                    <a:pt x="0" y="0"/>
                  </a:moveTo>
                  <a:lnTo>
                    <a:pt x="6717919" y="0"/>
                  </a:lnTo>
                  <a:lnTo>
                    <a:pt x="6717919" y="7036689"/>
                  </a:lnTo>
                  <a:lnTo>
                    <a:pt x="0" y="70366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203644" y="5109130"/>
            <a:ext cx="16230600" cy="5276504"/>
          </a:xfrm>
          <a:custGeom>
            <a:avLst/>
            <a:gdLst/>
            <a:ahLst/>
            <a:cxnLst/>
            <a:rect l="l" t="t" r="r" b="b"/>
            <a:pathLst>
              <a:path w="16230600" h="5276504">
                <a:moveTo>
                  <a:pt x="16230600" y="0"/>
                </a:moveTo>
                <a:lnTo>
                  <a:pt x="0" y="0"/>
                </a:lnTo>
                <a:lnTo>
                  <a:pt x="0" y="5276505"/>
                </a:lnTo>
                <a:lnTo>
                  <a:pt x="16230600" y="5276505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15735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81516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2064145"/>
            <a:ext cx="9762323" cy="1942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 Озуқа майдалагич “ККУ 2”</a:t>
            </a:r>
          </a:p>
          <a:p>
            <a:pPr algn="ctr">
              <a:lnSpc>
                <a:spcPts val="5040"/>
              </a:lnSpc>
            </a:pPr>
            <a:endParaRPr lang="en-US" sz="4460" b="1" spc="-187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5040"/>
              </a:lnSpc>
            </a:pPr>
            <a:endParaRPr lang="en-US" sz="4460" b="1" spc="-187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51 100 000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95713" y="2629405"/>
            <a:ext cx="5826982" cy="4447933"/>
            <a:chOff x="0" y="0"/>
            <a:chExt cx="7280821" cy="5557698"/>
          </a:xfrm>
        </p:grpSpPr>
        <p:sp>
          <p:nvSpPr>
            <p:cNvPr id="24" name="Freeform 24" descr="Двухрядный картофелеуборочный комбайн ККР-2, цена 4 760 000 руб., купить  картофелеуборочные комбайны"/>
            <p:cNvSpPr/>
            <p:nvPr/>
          </p:nvSpPr>
          <p:spPr>
            <a:xfrm>
              <a:off x="0" y="0"/>
              <a:ext cx="7280783" cy="5557647"/>
            </a:xfrm>
            <a:custGeom>
              <a:avLst/>
              <a:gdLst/>
              <a:ahLst/>
              <a:cxnLst/>
              <a:rect l="l" t="t" r="r" b="b"/>
              <a:pathLst>
                <a:path w="7280783" h="5557647">
                  <a:moveTo>
                    <a:pt x="0" y="0"/>
                  </a:moveTo>
                  <a:lnTo>
                    <a:pt x="7280783" y="0"/>
                  </a:lnTo>
                  <a:lnTo>
                    <a:pt x="7280783" y="5557647"/>
                  </a:lnTo>
                  <a:lnTo>
                    <a:pt x="0" y="5557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442966" y="3581633"/>
          <a:ext cx="6400760" cy="4113627"/>
        </p:xfrm>
        <a:graphic>
          <a:graphicData uri="http://schemas.openxmlformats.org/drawingml/2006/table">
            <a:tbl>
              <a:tblPr/>
              <a:tblGrid>
                <a:gridCol w="52051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325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Асосий вақтда махсулдорлик соатига/га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0,32-0,43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012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Иш кенглиги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1,4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012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Иш вақтидаги тезлиги, км/соатига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1,8-4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112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Қамров кенглиги, м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012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Қирқиш баландлиги, мм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3100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012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Оғирлиги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800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010496"/>
            <a:ext cx="16230600" cy="5276504"/>
          </a:xfrm>
          <a:custGeom>
            <a:avLst/>
            <a:gdLst/>
            <a:ahLst/>
            <a:cxnLst/>
            <a:rect l="l" t="t" r="r" b="b"/>
            <a:pathLst>
              <a:path w="16230600" h="5276504">
                <a:moveTo>
                  <a:pt x="16230600" y="0"/>
                </a:moveTo>
                <a:lnTo>
                  <a:pt x="0" y="0"/>
                </a:lnTo>
                <a:lnTo>
                  <a:pt x="0" y="5276504"/>
                </a:lnTo>
                <a:lnTo>
                  <a:pt x="16230600" y="52765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15735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81516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2064145"/>
            <a:ext cx="9762323" cy="1304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Пуркагич ‘VP-1'</a:t>
            </a:r>
          </a:p>
          <a:p>
            <a:pPr algn="ctr">
              <a:lnSpc>
                <a:spcPts val="5040"/>
              </a:lnSpc>
            </a:pPr>
            <a:endParaRPr lang="en-US" sz="4460" b="1" spc="-187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135 500 000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865185" y="1950771"/>
            <a:ext cx="6274697" cy="7056080"/>
            <a:chOff x="0" y="0"/>
            <a:chExt cx="6751447" cy="75922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751447" cy="7592187"/>
            </a:xfrm>
            <a:custGeom>
              <a:avLst/>
              <a:gdLst/>
              <a:ahLst/>
              <a:cxnLst/>
              <a:rect l="l" t="t" r="r" b="b"/>
              <a:pathLst>
                <a:path w="6751447" h="7592187">
                  <a:moveTo>
                    <a:pt x="0" y="0"/>
                  </a:moveTo>
                  <a:lnTo>
                    <a:pt x="6751447" y="0"/>
                  </a:lnTo>
                  <a:lnTo>
                    <a:pt x="6751447" y="7592187"/>
                  </a:lnTo>
                  <a:lnTo>
                    <a:pt x="0" y="7592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766796" y="3765427"/>
          <a:ext cx="5753100" cy="3858752"/>
        </p:xfrm>
        <a:graphic>
          <a:graphicData uri="http://schemas.openxmlformats.org/drawingml/2006/table">
            <a:tbl>
              <a:tblPr/>
              <a:tblGrid>
                <a:gridCol w="3446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6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006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Унумдорлиги га/соатига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25 гача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402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Узумзор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2-3 қатор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402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Пахта, м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50-400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547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Боғ ва узумзорлар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400-600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4402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Оғирлиги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350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010496"/>
            <a:ext cx="16230600" cy="5276504"/>
          </a:xfrm>
          <a:custGeom>
            <a:avLst/>
            <a:gdLst/>
            <a:ahLst/>
            <a:cxnLst/>
            <a:rect l="l" t="t" r="r" b="b"/>
            <a:pathLst>
              <a:path w="16230600" h="5276504">
                <a:moveTo>
                  <a:pt x="16230600" y="0"/>
                </a:moveTo>
                <a:lnTo>
                  <a:pt x="0" y="0"/>
                </a:lnTo>
                <a:lnTo>
                  <a:pt x="0" y="5276504"/>
                </a:lnTo>
                <a:lnTo>
                  <a:pt x="16230600" y="52765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15735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81516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2064145"/>
            <a:ext cx="9762323" cy="1304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Пуркагич'VP-1 IB'</a:t>
            </a:r>
          </a:p>
          <a:p>
            <a:pPr algn="ctr">
              <a:lnSpc>
                <a:spcPts val="5040"/>
              </a:lnSpc>
            </a:pPr>
            <a:endParaRPr lang="en-US" sz="4460" b="1" spc="-187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127 000 000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625947" y="2849980"/>
            <a:ext cx="7166515" cy="4788437"/>
            <a:chOff x="0" y="0"/>
            <a:chExt cx="9555353" cy="638458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555353" cy="6384544"/>
            </a:xfrm>
            <a:custGeom>
              <a:avLst/>
              <a:gdLst/>
              <a:ahLst/>
              <a:cxnLst/>
              <a:rect l="l" t="t" r="r" b="b"/>
              <a:pathLst>
                <a:path w="9555353" h="6384544">
                  <a:moveTo>
                    <a:pt x="0" y="0"/>
                  </a:moveTo>
                  <a:lnTo>
                    <a:pt x="9555353" y="0"/>
                  </a:lnTo>
                  <a:lnTo>
                    <a:pt x="9555353" y="6384544"/>
                  </a:lnTo>
                  <a:lnTo>
                    <a:pt x="0" y="638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238545" y="3908775"/>
          <a:ext cx="6809602" cy="3435677"/>
        </p:xfrm>
        <a:graphic>
          <a:graphicData uri="http://schemas.openxmlformats.org/drawingml/2006/table">
            <a:tbl>
              <a:tblPr/>
              <a:tblGrid>
                <a:gridCol w="4503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6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5336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Кимёвий моддалар учун резервуар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300-600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99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Трактор қувати НР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70 бошланали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04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Насос узатмаси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ВОМ трактор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5906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Баландлиги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180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936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Оғирлиги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295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010496"/>
            <a:ext cx="16230600" cy="5276504"/>
          </a:xfrm>
          <a:custGeom>
            <a:avLst/>
            <a:gdLst/>
            <a:ahLst/>
            <a:cxnLst/>
            <a:rect l="l" t="t" r="r" b="b"/>
            <a:pathLst>
              <a:path w="16230600" h="5276504">
                <a:moveTo>
                  <a:pt x="16230600" y="0"/>
                </a:moveTo>
                <a:lnTo>
                  <a:pt x="0" y="0"/>
                </a:lnTo>
                <a:lnTo>
                  <a:pt x="0" y="5276504"/>
                </a:lnTo>
                <a:lnTo>
                  <a:pt x="16230600" y="52765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15735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81516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2064145"/>
            <a:ext cx="9762323" cy="1304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Пуркагич'VP-1 MBP'</a:t>
            </a:r>
          </a:p>
          <a:p>
            <a:pPr algn="ctr">
              <a:lnSpc>
                <a:spcPts val="5040"/>
              </a:lnSpc>
            </a:pPr>
            <a:endParaRPr lang="en-US" sz="4460" b="1" spc="-187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156 800 000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-576719" y="2470785"/>
            <a:ext cx="8780286" cy="5938812"/>
            <a:chOff x="0" y="0"/>
            <a:chExt cx="8829612" cy="59721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829548" cy="5972175"/>
            </a:xfrm>
            <a:custGeom>
              <a:avLst/>
              <a:gdLst/>
              <a:ahLst/>
              <a:cxnLst/>
              <a:rect l="l" t="t" r="r" b="b"/>
              <a:pathLst>
                <a:path w="8829548" h="5972175">
                  <a:moveTo>
                    <a:pt x="0" y="0"/>
                  </a:moveTo>
                  <a:lnTo>
                    <a:pt x="8829548" y="0"/>
                  </a:lnTo>
                  <a:lnTo>
                    <a:pt x="8829548" y="5972175"/>
                  </a:lnTo>
                  <a:lnTo>
                    <a:pt x="0" y="59721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218660" y="3669429"/>
          <a:ext cx="6568646" cy="4058484"/>
        </p:xfrm>
        <a:graphic>
          <a:graphicData uri="http://schemas.openxmlformats.org/drawingml/2006/table">
            <a:tbl>
              <a:tblPr/>
              <a:tblGrid>
                <a:gridCol w="4262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6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868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Кимёвий моддалар учун хажми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2000л.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9868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Трактор қувати НР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80 бошланали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9868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Насос узатмаси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ВОМ трактор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9012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Баландлиги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2,5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9868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Оғирлиги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650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010496"/>
            <a:ext cx="16230600" cy="5276504"/>
          </a:xfrm>
          <a:custGeom>
            <a:avLst/>
            <a:gdLst/>
            <a:ahLst/>
            <a:cxnLst/>
            <a:rect l="l" t="t" r="r" b="b"/>
            <a:pathLst>
              <a:path w="16230600" h="5276504">
                <a:moveTo>
                  <a:pt x="16230600" y="0"/>
                </a:moveTo>
                <a:lnTo>
                  <a:pt x="0" y="0"/>
                </a:lnTo>
                <a:lnTo>
                  <a:pt x="0" y="5276504"/>
                </a:lnTo>
                <a:lnTo>
                  <a:pt x="16230600" y="52765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15735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81516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2064145"/>
            <a:ext cx="9762323" cy="1304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Пуркагич ‘Кариола'</a:t>
            </a:r>
          </a:p>
          <a:p>
            <a:pPr algn="ctr">
              <a:lnSpc>
                <a:spcPts val="5040"/>
              </a:lnSpc>
            </a:pPr>
            <a:endParaRPr lang="en-US" sz="4460" b="1" spc="-187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32 200 000 сўм</a:t>
            </a:r>
          </a:p>
        </p:txBody>
      </p:sp>
      <p:graphicFrame>
        <p:nvGraphicFramePr>
          <p:cNvPr id="23" name="Table 23"/>
          <p:cNvGraphicFramePr>
            <a:graphicFrameLocks noGrp="1"/>
          </p:cNvGraphicFramePr>
          <p:nvPr/>
        </p:nvGraphicFramePr>
        <p:xfrm>
          <a:off x="10515356" y="3615165"/>
          <a:ext cx="6550110" cy="4033585"/>
        </p:xfrm>
        <a:graphic>
          <a:graphicData uri="http://schemas.openxmlformats.org/drawingml/2006/table">
            <a:tbl>
              <a:tblPr/>
              <a:tblGrid>
                <a:gridCol w="4243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6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514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Кимёвий моддалар учун хажми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100л.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514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Қуват истемоли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1,5 квт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14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Сепиш диапозони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 м.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30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Баландлиги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1,3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514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Оғирлиги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650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4" name="Group 24"/>
          <p:cNvGrpSpPr/>
          <p:nvPr/>
        </p:nvGrpSpPr>
        <p:grpSpPr>
          <a:xfrm>
            <a:off x="-686972" y="2159285"/>
            <a:ext cx="9449156" cy="6361948"/>
            <a:chOff x="0" y="0"/>
            <a:chExt cx="8134591" cy="547687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34604" cy="5476875"/>
            </a:xfrm>
            <a:custGeom>
              <a:avLst/>
              <a:gdLst/>
              <a:ahLst/>
              <a:cxnLst/>
              <a:rect l="l" t="t" r="r" b="b"/>
              <a:pathLst>
                <a:path w="8134604" h="5476875">
                  <a:moveTo>
                    <a:pt x="0" y="0"/>
                  </a:moveTo>
                  <a:lnTo>
                    <a:pt x="8134604" y="0"/>
                  </a:lnTo>
                  <a:lnTo>
                    <a:pt x="8134604" y="5476875"/>
                  </a:lnTo>
                  <a:lnTo>
                    <a:pt x="0" y="5476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010496"/>
            <a:ext cx="16230600" cy="5276504"/>
          </a:xfrm>
          <a:custGeom>
            <a:avLst/>
            <a:gdLst/>
            <a:ahLst/>
            <a:cxnLst/>
            <a:rect l="l" t="t" r="r" b="b"/>
            <a:pathLst>
              <a:path w="16230600" h="5276504">
                <a:moveTo>
                  <a:pt x="16230600" y="0"/>
                </a:moveTo>
                <a:lnTo>
                  <a:pt x="0" y="0"/>
                </a:lnTo>
                <a:lnTo>
                  <a:pt x="0" y="5276504"/>
                </a:lnTo>
                <a:lnTo>
                  <a:pt x="16230600" y="52765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15735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81516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2064145"/>
            <a:ext cx="9762323" cy="1304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Пуркагич ‘ОРПД-12М'</a:t>
            </a:r>
          </a:p>
          <a:p>
            <a:pPr algn="ctr">
              <a:lnSpc>
                <a:spcPts val="5040"/>
              </a:lnSpc>
            </a:pPr>
            <a:endParaRPr lang="en-US" sz="4460" b="1" spc="-187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10 600 000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-976794" y="2054620"/>
            <a:ext cx="9738979" cy="6577164"/>
            <a:chOff x="0" y="0"/>
            <a:chExt cx="8053337" cy="54387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053324" cy="5438775"/>
            </a:xfrm>
            <a:custGeom>
              <a:avLst/>
              <a:gdLst/>
              <a:ahLst/>
              <a:cxnLst/>
              <a:rect l="l" t="t" r="r" b="b"/>
              <a:pathLst>
                <a:path w="8053324" h="5438775">
                  <a:moveTo>
                    <a:pt x="0" y="0"/>
                  </a:moveTo>
                  <a:lnTo>
                    <a:pt x="8053324" y="0"/>
                  </a:lnTo>
                  <a:lnTo>
                    <a:pt x="8053324" y="5438775"/>
                  </a:lnTo>
                  <a:lnTo>
                    <a:pt x="0" y="5438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442995" y="3683473"/>
          <a:ext cx="6400703" cy="3672996"/>
        </p:xfrm>
        <a:graphic>
          <a:graphicData uri="http://schemas.openxmlformats.org/drawingml/2006/table">
            <a:tbl>
              <a:tblPr/>
              <a:tblGrid>
                <a:gridCol w="41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6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824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Кимёвий моддалар учун хажми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14л.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824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Бензин ёқилғи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 л.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824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Сепиш диапозони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6-15 м.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824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Оғирлиги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11,5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010496"/>
            <a:ext cx="16230600" cy="5276504"/>
          </a:xfrm>
          <a:custGeom>
            <a:avLst/>
            <a:gdLst/>
            <a:ahLst/>
            <a:cxnLst/>
            <a:rect l="l" t="t" r="r" b="b"/>
            <a:pathLst>
              <a:path w="16230600" h="5276504">
                <a:moveTo>
                  <a:pt x="16230600" y="0"/>
                </a:moveTo>
                <a:lnTo>
                  <a:pt x="0" y="0"/>
                </a:lnTo>
                <a:lnTo>
                  <a:pt x="0" y="5276504"/>
                </a:lnTo>
                <a:lnTo>
                  <a:pt x="16230600" y="52765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15735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81516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2064145"/>
            <a:ext cx="9762323" cy="1304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Пуркагич 'ILEO'</a:t>
            </a:r>
          </a:p>
          <a:p>
            <a:pPr algn="ctr">
              <a:lnSpc>
                <a:spcPts val="5040"/>
              </a:lnSpc>
            </a:pPr>
            <a:endParaRPr lang="en-US" sz="4460" b="1" spc="-187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36 100 000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-556898" y="1972073"/>
            <a:ext cx="9532204" cy="6437525"/>
            <a:chOff x="0" y="0"/>
            <a:chExt cx="7884084" cy="53244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884033" cy="5324475"/>
            </a:xfrm>
            <a:custGeom>
              <a:avLst/>
              <a:gdLst/>
              <a:ahLst/>
              <a:cxnLst/>
              <a:rect l="l" t="t" r="r" b="b"/>
              <a:pathLst>
                <a:path w="7884033" h="5324475">
                  <a:moveTo>
                    <a:pt x="0" y="0"/>
                  </a:moveTo>
                  <a:lnTo>
                    <a:pt x="7884033" y="0"/>
                  </a:lnTo>
                  <a:lnTo>
                    <a:pt x="7884033" y="5324475"/>
                  </a:lnTo>
                  <a:lnTo>
                    <a:pt x="0" y="5324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368291" y="4102542"/>
          <a:ext cx="6550110" cy="2013177"/>
        </p:xfrm>
        <a:graphic>
          <a:graphicData uri="http://schemas.openxmlformats.org/drawingml/2006/table">
            <a:tbl>
              <a:tblPr/>
              <a:tblGrid>
                <a:gridCol w="4243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6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78720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Кимёвий моддалар учун хажми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400л.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445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Оғирлиги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125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010496"/>
            <a:ext cx="16230600" cy="5276504"/>
          </a:xfrm>
          <a:custGeom>
            <a:avLst/>
            <a:gdLst/>
            <a:ahLst/>
            <a:cxnLst/>
            <a:rect l="l" t="t" r="r" b="b"/>
            <a:pathLst>
              <a:path w="16230600" h="5276504">
                <a:moveTo>
                  <a:pt x="16230600" y="0"/>
                </a:moveTo>
                <a:lnTo>
                  <a:pt x="0" y="0"/>
                </a:lnTo>
                <a:lnTo>
                  <a:pt x="0" y="5276504"/>
                </a:lnTo>
                <a:lnTo>
                  <a:pt x="16230600" y="52765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15735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81516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2064145"/>
            <a:ext cx="9762323" cy="1304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 Пуркагич ‘ОВ-13'</a:t>
            </a:r>
          </a:p>
          <a:p>
            <a:pPr algn="ctr">
              <a:lnSpc>
                <a:spcPts val="5040"/>
              </a:lnSpc>
            </a:pPr>
            <a:endParaRPr lang="en-US" sz="4460" b="1" spc="-187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166 300 000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-1373546" y="1548060"/>
            <a:ext cx="11094346" cy="7486560"/>
            <a:chOff x="0" y="0"/>
            <a:chExt cx="7650391" cy="51625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650353" cy="5162550"/>
            </a:xfrm>
            <a:custGeom>
              <a:avLst/>
              <a:gdLst/>
              <a:ahLst/>
              <a:cxnLst/>
              <a:rect l="l" t="t" r="r" b="b"/>
              <a:pathLst>
                <a:path w="7650353" h="5162550">
                  <a:moveTo>
                    <a:pt x="0" y="0"/>
                  </a:moveTo>
                  <a:lnTo>
                    <a:pt x="7650353" y="0"/>
                  </a:lnTo>
                  <a:lnTo>
                    <a:pt x="7650353" y="5162550"/>
                  </a:lnTo>
                  <a:lnTo>
                    <a:pt x="0" y="516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284431" y="3720795"/>
          <a:ext cx="6717832" cy="3648096"/>
        </p:xfrm>
        <a:graphic>
          <a:graphicData uri="http://schemas.openxmlformats.org/drawingml/2006/table">
            <a:tbl>
              <a:tblPr/>
              <a:tblGrid>
                <a:gridCol w="4415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2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2024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Кимёвий моддалар учун хажми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315л.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058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Ўлчам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100х60х100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346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Сепиш диапозони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10 м.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2024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Оғирлиги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245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010496"/>
            <a:ext cx="16230600" cy="5276504"/>
          </a:xfrm>
          <a:custGeom>
            <a:avLst/>
            <a:gdLst/>
            <a:ahLst/>
            <a:cxnLst/>
            <a:rect l="l" t="t" r="r" b="b"/>
            <a:pathLst>
              <a:path w="16230600" h="5276504">
                <a:moveTo>
                  <a:pt x="16230600" y="0"/>
                </a:moveTo>
                <a:lnTo>
                  <a:pt x="0" y="0"/>
                </a:lnTo>
                <a:lnTo>
                  <a:pt x="0" y="5276504"/>
                </a:lnTo>
                <a:lnTo>
                  <a:pt x="16230600" y="52765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15735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81516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2064145"/>
            <a:ext cx="9762323" cy="1304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 Чанглатгич ‘ОШУ-200 M'</a:t>
            </a:r>
          </a:p>
          <a:p>
            <a:pPr algn="ctr">
              <a:lnSpc>
                <a:spcPts val="5040"/>
              </a:lnSpc>
            </a:pPr>
            <a:endParaRPr lang="en-US" sz="4460" b="1" spc="-187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41 400 000 сўм</a:t>
            </a:r>
          </a:p>
        </p:txBody>
      </p:sp>
      <p:graphicFrame>
        <p:nvGraphicFramePr>
          <p:cNvPr id="23" name="Table 23"/>
          <p:cNvGraphicFramePr>
            <a:graphicFrameLocks noGrp="1"/>
          </p:cNvGraphicFramePr>
          <p:nvPr/>
        </p:nvGraphicFramePr>
        <p:xfrm>
          <a:off x="9997588" y="3706781"/>
          <a:ext cx="7291516" cy="3983779"/>
        </p:xfrm>
        <a:graphic>
          <a:graphicData uri="http://schemas.openxmlformats.org/drawingml/2006/table">
            <a:tbl>
              <a:tblPr/>
              <a:tblGrid>
                <a:gridCol w="4985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5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569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Талаб этиладиган қуват квт ортиқ эмас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5,1 (7)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569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Баландлиги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1300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569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Иш резервуар идиши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0991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Ю кортиш қувати, кг ортиқ эмас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160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569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Қамров кенглиги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12 гача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4" name="Group 24"/>
          <p:cNvGrpSpPr/>
          <p:nvPr/>
        </p:nvGrpSpPr>
        <p:grpSpPr>
          <a:xfrm>
            <a:off x="-321517" y="1871910"/>
            <a:ext cx="9465517" cy="6318344"/>
            <a:chOff x="0" y="0"/>
            <a:chExt cx="9091536" cy="606870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091549" cy="6068695"/>
            </a:xfrm>
            <a:custGeom>
              <a:avLst/>
              <a:gdLst/>
              <a:ahLst/>
              <a:cxnLst/>
              <a:rect l="l" t="t" r="r" b="b"/>
              <a:pathLst>
                <a:path w="9091549" h="6068695">
                  <a:moveTo>
                    <a:pt x="0" y="0"/>
                  </a:moveTo>
                  <a:lnTo>
                    <a:pt x="9091549" y="0"/>
                  </a:lnTo>
                  <a:lnTo>
                    <a:pt x="9091549" y="6068695"/>
                  </a:lnTo>
                  <a:lnTo>
                    <a:pt x="0" y="6068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59456" y="4568864"/>
            <a:ext cx="16230600" cy="6106763"/>
          </a:xfrm>
          <a:custGeom>
            <a:avLst/>
            <a:gdLst/>
            <a:ahLst/>
            <a:cxnLst/>
            <a:rect l="l" t="t" r="r" b="b"/>
            <a:pathLst>
              <a:path w="16230600" h="6106763">
                <a:moveTo>
                  <a:pt x="16230600" y="0"/>
                </a:moveTo>
                <a:lnTo>
                  <a:pt x="0" y="0"/>
                </a:lnTo>
                <a:lnTo>
                  <a:pt x="0" y="6106763"/>
                </a:lnTo>
                <a:lnTo>
                  <a:pt x="16230600" y="6106763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102110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1"/>
                </a:lnTo>
                <a:lnTo>
                  <a:pt x="14029240" y="5278501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233057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354929" y="-286392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377793" y="2020671"/>
            <a:ext cx="9244208" cy="74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0"/>
              </a:lnSpc>
            </a:pPr>
            <a:r>
              <a:rPr lang="en-US" sz="5000" b="1" spc="-210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Кичик трактор DF 304 кабинали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84129" y="3015382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623711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595682" y="8123883"/>
            <a:ext cx="3306886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131 000 000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778421" y="2769971"/>
            <a:ext cx="6527457" cy="4887095"/>
            <a:chOff x="0" y="0"/>
            <a:chExt cx="6872249" cy="5145240"/>
          </a:xfrm>
        </p:grpSpPr>
        <p:sp>
          <p:nvSpPr>
            <p:cNvPr id="24" name="Freeform 24" descr="Dongfeng DF-304 с Кабиной"/>
            <p:cNvSpPr/>
            <p:nvPr/>
          </p:nvSpPr>
          <p:spPr>
            <a:xfrm>
              <a:off x="0" y="0"/>
              <a:ext cx="6872224" cy="5145278"/>
            </a:xfrm>
            <a:custGeom>
              <a:avLst/>
              <a:gdLst/>
              <a:ahLst/>
              <a:cxnLst/>
              <a:rect l="l" t="t" r="r" b="b"/>
              <a:pathLst>
                <a:path w="6872224" h="5145278">
                  <a:moveTo>
                    <a:pt x="0" y="0"/>
                  </a:moveTo>
                  <a:lnTo>
                    <a:pt x="6872224" y="0"/>
                  </a:lnTo>
                  <a:lnTo>
                    <a:pt x="6872224" y="5145278"/>
                  </a:lnTo>
                  <a:lnTo>
                    <a:pt x="0" y="5145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208738" y="3683658"/>
          <a:ext cx="6591128" cy="3963624"/>
        </p:xfrm>
        <a:graphic>
          <a:graphicData uri="http://schemas.openxmlformats.org/drawingml/2006/table">
            <a:tbl>
              <a:tblPr/>
              <a:tblGrid>
                <a:gridCol w="3429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1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2655"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Маркаси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5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DF 304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655"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Двигатель қуввати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5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655"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Тсилиндерлар сони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5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655"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Тортиш кучи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5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6,94 кН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655"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Вазни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5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1330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2655"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Ёқилғи истемоли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5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246 г/кВт-соатига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2655"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Ёнилғи баки,  л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5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28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010496"/>
            <a:ext cx="16230600" cy="5276504"/>
          </a:xfrm>
          <a:custGeom>
            <a:avLst/>
            <a:gdLst/>
            <a:ahLst/>
            <a:cxnLst/>
            <a:rect l="l" t="t" r="r" b="b"/>
            <a:pathLst>
              <a:path w="16230600" h="5276504">
                <a:moveTo>
                  <a:pt x="16230600" y="0"/>
                </a:moveTo>
                <a:lnTo>
                  <a:pt x="0" y="0"/>
                </a:lnTo>
                <a:lnTo>
                  <a:pt x="0" y="5276504"/>
                </a:lnTo>
                <a:lnTo>
                  <a:pt x="16230600" y="52765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15735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81516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2064145"/>
            <a:ext cx="9762323" cy="667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Хайдов трактор «ARION 630C»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1 435 000 000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005018" y="2968599"/>
            <a:ext cx="6672534" cy="4871479"/>
            <a:chOff x="0" y="0"/>
            <a:chExt cx="7610475" cy="5556250"/>
          </a:xfrm>
        </p:grpSpPr>
        <p:sp>
          <p:nvSpPr>
            <p:cNvPr id="24" name="Freeform 24" descr="C:\Users\admin\Desktop\162690 - 6.tif"/>
            <p:cNvSpPr/>
            <p:nvPr/>
          </p:nvSpPr>
          <p:spPr>
            <a:xfrm>
              <a:off x="0" y="0"/>
              <a:ext cx="7610475" cy="5556250"/>
            </a:xfrm>
            <a:custGeom>
              <a:avLst/>
              <a:gdLst/>
              <a:ahLst/>
              <a:cxnLst/>
              <a:rect l="l" t="t" r="r" b="b"/>
              <a:pathLst>
                <a:path w="7610475" h="5556250">
                  <a:moveTo>
                    <a:pt x="0" y="0"/>
                  </a:moveTo>
                  <a:lnTo>
                    <a:pt x="7610475" y="0"/>
                  </a:lnTo>
                  <a:lnTo>
                    <a:pt x="7610475" y="5556250"/>
                  </a:lnTo>
                  <a:lnTo>
                    <a:pt x="0" y="555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10602" t="-14054" r="-29975" b="-21045"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1190688" y="3641939"/>
          <a:ext cx="4991100" cy="3894233"/>
        </p:xfrm>
        <a:graphic>
          <a:graphicData uri="http://schemas.openxmlformats.org/drawingml/2006/table">
            <a:tbl>
              <a:tblPr/>
              <a:tblGrid>
                <a:gridCol w="2988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2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6319">
                <a:tc>
                  <a:txBody>
                    <a:bodyPr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Маркаси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630C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319">
                <a:tc>
                  <a:txBody>
                    <a:bodyPr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Двигатель қуввати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140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319">
                <a:tc>
                  <a:txBody>
                    <a:bodyPr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Транспорт тезлиги, км/соат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40 км/с гача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319">
                <a:tc>
                  <a:txBody>
                    <a:bodyPr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Каробка узатмаси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16+16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319">
                <a:tc>
                  <a:txBody>
                    <a:bodyPr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Вазни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5870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319">
                <a:tc>
                  <a:txBody>
                    <a:bodyPr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Тсилиндерлар сони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6319">
                <a:tc>
                  <a:txBody>
                    <a:bodyPr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Ёнилғи баки,  л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280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010496"/>
            <a:ext cx="16230600" cy="5276504"/>
          </a:xfrm>
          <a:custGeom>
            <a:avLst/>
            <a:gdLst/>
            <a:ahLst/>
            <a:cxnLst/>
            <a:rect l="l" t="t" r="r" b="b"/>
            <a:pathLst>
              <a:path w="16230600" h="5276504">
                <a:moveTo>
                  <a:pt x="16230600" y="0"/>
                </a:moveTo>
                <a:lnTo>
                  <a:pt x="0" y="0"/>
                </a:lnTo>
                <a:lnTo>
                  <a:pt x="0" y="5276504"/>
                </a:lnTo>
                <a:lnTo>
                  <a:pt x="16230600" y="52765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15735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81516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909250" y="1674220"/>
            <a:ext cx="9762323" cy="194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Хайдов трактор</a:t>
            </a:r>
          </a:p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«AXOS 340 HC 3W» </a:t>
            </a:r>
          </a:p>
          <a:p>
            <a:pPr algn="ctr">
              <a:lnSpc>
                <a:spcPts val="5040"/>
              </a:lnSpc>
            </a:pPr>
            <a:endParaRPr lang="en-US" sz="4460" b="1" spc="-187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999954" y="3015382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399 000 000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-398288" y="1871910"/>
            <a:ext cx="9036271" cy="6379218"/>
            <a:chOff x="0" y="0"/>
            <a:chExt cx="8572970" cy="605214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573008" cy="6052185"/>
            </a:xfrm>
            <a:custGeom>
              <a:avLst/>
              <a:gdLst/>
              <a:ahLst/>
              <a:cxnLst/>
              <a:rect l="l" t="t" r="r" b="b"/>
              <a:pathLst>
                <a:path w="8573008" h="6052185">
                  <a:moveTo>
                    <a:pt x="0" y="0"/>
                  </a:moveTo>
                  <a:lnTo>
                    <a:pt x="8573008" y="0"/>
                  </a:lnTo>
                  <a:lnTo>
                    <a:pt x="8573008" y="6052185"/>
                  </a:lnTo>
                  <a:lnTo>
                    <a:pt x="0" y="6052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b="-35"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868554" y="3616337"/>
          <a:ext cx="5843716" cy="4171894"/>
        </p:xfrm>
        <a:graphic>
          <a:graphicData uri="http://schemas.openxmlformats.org/drawingml/2006/table">
            <a:tbl>
              <a:tblPr/>
              <a:tblGrid>
                <a:gridCol w="3841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2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2618"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Маркаси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5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340 HC 3W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7886"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Двигатель қуввати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5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7886"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Транспорт тезлиги, км/соат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5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40 км/с гача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7886"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Каробка узатмаси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5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10+10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886"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Вазни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5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4000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7886"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Тсилиндерлар сони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5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2618"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Ёнилғи баки,  л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5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280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010496"/>
            <a:ext cx="16230600" cy="5276504"/>
          </a:xfrm>
          <a:custGeom>
            <a:avLst/>
            <a:gdLst/>
            <a:ahLst/>
            <a:cxnLst/>
            <a:rect l="l" t="t" r="r" b="b"/>
            <a:pathLst>
              <a:path w="16230600" h="5276504">
                <a:moveTo>
                  <a:pt x="16230600" y="0"/>
                </a:moveTo>
                <a:lnTo>
                  <a:pt x="0" y="0"/>
                </a:lnTo>
                <a:lnTo>
                  <a:pt x="0" y="5276504"/>
                </a:lnTo>
                <a:lnTo>
                  <a:pt x="16230600" y="52765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15735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81516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62185" y="2064145"/>
            <a:ext cx="9762323" cy="1304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Хайдов трактор «AXSION» </a:t>
            </a:r>
          </a:p>
          <a:p>
            <a:pPr algn="ctr">
              <a:lnSpc>
                <a:spcPts val="5040"/>
              </a:lnSpc>
            </a:pPr>
            <a:endParaRPr lang="en-US" sz="4460" b="1" spc="-187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2 180 000 000 сўм</a:t>
            </a:r>
          </a:p>
        </p:txBody>
      </p:sp>
      <p:graphicFrame>
        <p:nvGraphicFramePr>
          <p:cNvPr id="23" name="Table 23"/>
          <p:cNvGraphicFramePr>
            <a:graphicFrameLocks noGrp="1"/>
          </p:cNvGraphicFramePr>
          <p:nvPr/>
        </p:nvGraphicFramePr>
        <p:xfrm>
          <a:off x="10672419" y="3617760"/>
          <a:ext cx="4991100" cy="4030985"/>
        </p:xfrm>
        <a:graphic>
          <a:graphicData uri="http://schemas.openxmlformats.org/drawingml/2006/table">
            <a:tbl>
              <a:tblPr/>
              <a:tblGrid>
                <a:gridCol w="2988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2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5855">
                <a:tc>
                  <a:txBody>
                    <a:bodyPr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Маркаси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AXSION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855">
                <a:tc>
                  <a:txBody>
                    <a:bodyPr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Двигатель қуввати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270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855">
                <a:tc>
                  <a:txBody>
                    <a:bodyPr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Транспорт тезлиги, км/соат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50 км/с гача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855">
                <a:tc>
                  <a:txBody>
                    <a:bodyPr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Ялпа двигател қувати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182,7 квт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855">
                <a:tc>
                  <a:txBody>
                    <a:bodyPr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Вазни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7900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855">
                <a:tc>
                  <a:txBody>
                    <a:bodyPr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Тсилиндерлар сони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855">
                <a:tc>
                  <a:txBody>
                    <a:bodyPr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Ёнилғи баки,  л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454,3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4" name="Group 24"/>
          <p:cNvGrpSpPr/>
          <p:nvPr/>
        </p:nvGrpSpPr>
        <p:grpSpPr>
          <a:xfrm>
            <a:off x="34605" y="2650612"/>
            <a:ext cx="8170485" cy="5443460"/>
            <a:chOff x="0" y="0"/>
            <a:chExt cx="8239722" cy="5489588"/>
          </a:xfrm>
        </p:grpSpPr>
        <p:sp>
          <p:nvSpPr>
            <p:cNvPr id="25" name="Freeform 25" descr="Новый Колесный трактор Claas Axion 940 с ценами от дилеров"/>
            <p:cNvSpPr/>
            <p:nvPr/>
          </p:nvSpPr>
          <p:spPr>
            <a:xfrm>
              <a:off x="0" y="0"/>
              <a:ext cx="8239760" cy="5489575"/>
            </a:xfrm>
            <a:custGeom>
              <a:avLst/>
              <a:gdLst/>
              <a:ahLst/>
              <a:cxnLst/>
              <a:rect l="l" t="t" r="r" b="b"/>
              <a:pathLst>
                <a:path w="8239760" h="5489575">
                  <a:moveTo>
                    <a:pt x="0" y="0"/>
                  </a:moveTo>
                  <a:lnTo>
                    <a:pt x="8239760" y="0"/>
                  </a:lnTo>
                  <a:lnTo>
                    <a:pt x="8239760" y="5489575"/>
                  </a:lnTo>
                  <a:lnTo>
                    <a:pt x="0" y="5489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010496"/>
            <a:ext cx="16230600" cy="5276504"/>
          </a:xfrm>
          <a:custGeom>
            <a:avLst/>
            <a:gdLst/>
            <a:ahLst/>
            <a:cxnLst/>
            <a:rect l="l" t="t" r="r" b="b"/>
            <a:pathLst>
              <a:path w="16230600" h="5276504">
                <a:moveTo>
                  <a:pt x="16230600" y="0"/>
                </a:moveTo>
                <a:lnTo>
                  <a:pt x="0" y="0"/>
                </a:lnTo>
                <a:lnTo>
                  <a:pt x="0" y="5276504"/>
                </a:lnTo>
                <a:lnTo>
                  <a:pt x="16230600" y="52765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15735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81516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017568" y="2099111"/>
            <a:ext cx="9762323" cy="1304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Хайдов трактор «CASE PUMA 155» </a:t>
            </a:r>
          </a:p>
          <a:p>
            <a:pPr algn="ctr">
              <a:lnSpc>
                <a:spcPts val="5040"/>
              </a:lnSpc>
            </a:pPr>
            <a:endParaRPr lang="en-US" sz="4460" b="1" spc="-187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1 475 000 000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-525411" y="1978342"/>
            <a:ext cx="8542979" cy="5670406"/>
            <a:chOff x="0" y="0"/>
            <a:chExt cx="9181592" cy="6094286"/>
          </a:xfrm>
        </p:grpSpPr>
        <p:sp>
          <p:nvSpPr>
            <p:cNvPr id="24" name="Freeform 24" descr="Новый Колесный трактор Case Ih Puma 155 с ценами от дилеров"/>
            <p:cNvSpPr/>
            <p:nvPr/>
          </p:nvSpPr>
          <p:spPr>
            <a:xfrm>
              <a:off x="0" y="0"/>
              <a:ext cx="9181592" cy="6094222"/>
            </a:xfrm>
            <a:custGeom>
              <a:avLst/>
              <a:gdLst/>
              <a:ahLst/>
              <a:cxnLst/>
              <a:rect l="l" t="t" r="r" b="b"/>
              <a:pathLst>
                <a:path w="9181592" h="6094222">
                  <a:moveTo>
                    <a:pt x="0" y="0"/>
                  </a:moveTo>
                  <a:lnTo>
                    <a:pt x="9181592" y="0"/>
                  </a:lnTo>
                  <a:lnTo>
                    <a:pt x="9181592" y="6094222"/>
                  </a:lnTo>
                  <a:lnTo>
                    <a:pt x="0" y="609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b="-1"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840751" y="3683177"/>
          <a:ext cx="5899322" cy="4030985"/>
        </p:xfrm>
        <a:graphic>
          <a:graphicData uri="http://schemas.openxmlformats.org/drawingml/2006/table">
            <a:tbl>
              <a:tblPr/>
              <a:tblGrid>
                <a:gridCol w="3897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2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585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Маркаси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2B08FC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PUMA 155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85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Двигатель қуввати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155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85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Транспорт тезлиги, км/соат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50 км/с гача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85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ЕСЕ R120 двигвтел двражаси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116 квт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85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Вазни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5850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85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Тсилиндерлар сони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85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Ёнилғи баки,  л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010496"/>
            <a:ext cx="16230600" cy="5276504"/>
          </a:xfrm>
          <a:custGeom>
            <a:avLst/>
            <a:gdLst/>
            <a:ahLst/>
            <a:cxnLst/>
            <a:rect l="l" t="t" r="r" b="b"/>
            <a:pathLst>
              <a:path w="16230600" h="5276504">
                <a:moveTo>
                  <a:pt x="16230600" y="0"/>
                </a:moveTo>
                <a:lnTo>
                  <a:pt x="0" y="0"/>
                </a:lnTo>
                <a:lnTo>
                  <a:pt x="0" y="5276504"/>
                </a:lnTo>
                <a:lnTo>
                  <a:pt x="16230600" y="52765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15735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81516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144000" y="1842565"/>
            <a:ext cx="8363521" cy="1126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8"/>
              </a:lnSpc>
            </a:pPr>
            <a:r>
              <a:rPr lang="en-US" sz="3821" b="1" spc="-160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Хайдов трактор «New Holland TD5.110» (KEYS)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500 000 000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-549665" y="2054620"/>
            <a:ext cx="8567233" cy="5306311"/>
            <a:chOff x="0" y="0"/>
            <a:chExt cx="11422977" cy="707508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423015" cy="7075043"/>
            </a:xfrm>
            <a:custGeom>
              <a:avLst/>
              <a:gdLst/>
              <a:ahLst/>
              <a:cxnLst/>
              <a:rect l="l" t="t" r="r" b="b"/>
              <a:pathLst>
                <a:path w="11423015" h="7075043">
                  <a:moveTo>
                    <a:pt x="0" y="0"/>
                  </a:moveTo>
                  <a:lnTo>
                    <a:pt x="11423015" y="0"/>
                  </a:lnTo>
                  <a:lnTo>
                    <a:pt x="11423015" y="7075043"/>
                  </a:lnTo>
                  <a:lnTo>
                    <a:pt x="0" y="707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b="-10358"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702953" y="3596023"/>
          <a:ext cx="5880787" cy="4205299"/>
        </p:xfrm>
        <a:graphic>
          <a:graphicData uri="http://schemas.openxmlformats.org/drawingml/2006/table">
            <a:tbl>
              <a:tblPr/>
              <a:tblGrid>
                <a:gridCol w="3878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2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75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Маркаси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TD5.110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75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Двигатель қуввати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110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75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Транспорт тезлиги, км/соат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30 км/с гача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75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Каробка узатмаси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12+12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75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Вазни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4000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075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Тсилиндерлар сони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075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Ёнилғи баки,  л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110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010496"/>
            <a:ext cx="16230600" cy="5276504"/>
          </a:xfrm>
          <a:custGeom>
            <a:avLst/>
            <a:gdLst/>
            <a:ahLst/>
            <a:cxnLst/>
            <a:rect l="l" t="t" r="r" b="b"/>
            <a:pathLst>
              <a:path w="16230600" h="5276504">
                <a:moveTo>
                  <a:pt x="16230600" y="0"/>
                </a:moveTo>
                <a:lnTo>
                  <a:pt x="0" y="0"/>
                </a:lnTo>
                <a:lnTo>
                  <a:pt x="0" y="5276504"/>
                </a:lnTo>
                <a:lnTo>
                  <a:pt x="16230600" y="52765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15735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81516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0" name="Freeform 20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1 970 000 000 сўм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385009" y="2790473"/>
            <a:ext cx="7469677" cy="4706054"/>
            <a:chOff x="0" y="0"/>
            <a:chExt cx="9010650" cy="5676900"/>
          </a:xfrm>
        </p:grpSpPr>
        <p:sp>
          <p:nvSpPr>
            <p:cNvPr id="23" name="Freeform 23" descr="Avis Puma 220 de la marque Case IH - Tracteurs agricoles"/>
            <p:cNvSpPr/>
            <p:nvPr/>
          </p:nvSpPr>
          <p:spPr>
            <a:xfrm>
              <a:off x="0" y="0"/>
              <a:ext cx="9010650" cy="5676900"/>
            </a:xfrm>
            <a:custGeom>
              <a:avLst/>
              <a:gdLst/>
              <a:ahLst/>
              <a:cxnLst/>
              <a:rect l="l" t="t" r="r" b="b"/>
              <a:pathLst>
                <a:path w="9010650" h="5676900">
                  <a:moveTo>
                    <a:pt x="0" y="0"/>
                  </a:moveTo>
                  <a:lnTo>
                    <a:pt x="9010650" y="0"/>
                  </a:lnTo>
                  <a:lnTo>
                    <a:pt x="9010650" y="5676900"/>
                  </a:lnTo>
                  <a:lnTo>
                    <a:pt x="0" y="567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9144000" y="2066388"/>
            <a:ext cx="8363521" cy="1126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8"/>
              </a:lnSpc>
            </a:pPr>
            <a:r>
              <a:rPr lang="en-US" sz="3821" b="1" spc="-160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Хайдов трактор «CASE PUMA 220» </a:t>
            </a:r>
          </a:p>
          <a:p>
            <a:pPr algn="ctr">
              <a:lnSpc>
                <a:spcPts val="4318"/>
              </a:lnSpc>
            </a:pPr>
            <a:endParaRPr lang="en-US" sz="3821" b="1" spc="-160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795629" y="3617116"/>
          <a:ext cx="5695436" cy="4031629"/>
        </p:xfrm>
        <a:graphic>
          <a:graphicData uri="http://schemas.openxmlformats.org/drawingml/2006/table">
            <a:tbl>
              <a:tblPr/>
              <a:tblGrid>
                <a:gridCol w="3693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2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594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Маркаси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2B08FC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PUMA 220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94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Двигатель қуввати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220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94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Транспорт тезлиги, км/соат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50 км/с гача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94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Каробка узатмаси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16+16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94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Вазни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6500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94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Тсилиндерлар сони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947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Ёнилғи баки,  л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390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698096"/>
            <a:ext cx="16230600" cy="4588904"/>
          </a:xfrm>
          <a:custGeom>
            <a:avLst/>
            <a:gdLst/>
            <a:ahLst/>
            <a:cxnLst/>
            <a:rect l="l" t="t" r="r" b="b"/>
            <a:pathLst>
              <a:path w="16230600" h="4588904">
                <a:moveTo>
                  <a:pt x="16230600" y="0"/>
                </a:moveTo>
                <a:lnTo>
                  <a:pt x="0" y="0"/>
                </a:lnTo>
                <a:lnTo>
                  <a:pt x="0" y="4588904"/>
                </a:lnTo>
                <a:lnTo>
                  <a:pt x="16230600" y="45889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33076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81516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0" name="Freeform 20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1 900 000 000 сўм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44000" y="2066388"/>
            <a:ext cx="8363521" cy="580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8"/>
              </a:lnSpc>
            </a:pPr>
            <a:r>
              <a:rPr lang="en-US" sz="3821" b="1" spc="-160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Хайдов трактор «New Holland T7.260» 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0" y="2472484"/>
            <a:ext cx="7805859" cy="5273292"/>
            <a:chOff x="0" y="0"/>
            <a:chExt cx="8572500" cy="5791200"/>
          </a:xfrm>
        </p:grpSpPr>
        <p:sp>
          <p:nvSpPr>
            <p:cNvPr id="24" name="Freeform 24" descr="Трактор New Holland T7.260 | Характеристики, запчасти, сервисное  обслуживание"/>
            <p:cNvSpPr/>
            <p:nvPr/>
          </p:nvSpPr>
          <p:spPr>
            <a:xfrm>
              <a:off x="0" y="0"/>
              <a:ext cx="8572500" cy="5791200"/>
            </a:xfrm>
            <a:custGeom>
              <a:avLst/>
              <a:gdLst/>
              <a:ahLst/>
              <a:cxnLst/>
              <a:rect l="l" t="t" r="r" b="b"/>
              <a:pathLst>
                <a:path w="8572500" h="5791200">
                  <a:moveTo>
                    <a:pt x="0" y="0"/>
                  </a:moveTo>
                  <a:lnTo>
                    <a:pt x="8572500" y="0"/>
                  </a:lnTo>
                  <a:lnTo>
                    <a:pt x="8572500" y="5791200"/>
                  </a:lnTo>
                  <a:lnTo>
                    <a:pt x="0" y="57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822216" y="3670152"/>
          <a:ext cx="5936392" cy="4055891"/>
        </p:xfrm>
        <a:graphic>
          <a:graphicData uri="http://schemas.openxmlformats.org/drawingml/2006/table">
            <a:tbl>
              <a:tblPr/>
              <a:tblGrid>
                <a:gridCol w="3934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2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41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Маркаси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2B08FC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T7.260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41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Двигатель қуввати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260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41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Транспорт тезлиги, км/соат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50 км/с гача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41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Каробка узатмаси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16+16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41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Вазни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6950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41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Тсилиндерлар сони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41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Ёнилғи баки,  л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395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698096"/>
            <a:ext cx="16230600" cy="4588904"/>
          </a:xfrm>
          <a:custGeom>
            <a:avLst/>
            <a:gdLst/>
            <a:ahLst/>
            <a:cxnLst/>
            <a:rect l="l" t="t" r="r" b="b"/>
            <a:pathLst>
              <a:path w="16230600" h="4588904">
                <a:moveTo>
                  <a:pt x="16230600" y="0"/>
                </a:moveTo>
                <a:lnTo>
                  <a:pt x="0" y="0"/>
                </a:lnTo>
                <a:lnTo>
                  <a:pt x="0" y="4588904"/>
                </a:lnTo>
                <a:lnTo>
                  <a:pt x="16230600" y="45889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33076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81516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0" name="Freeform 20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2456100" y="8123883"/>
            <a:ext cx="4803200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2 999 900 000 сўм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44000" y="2066388"/>
            <a:ext cx="8363521" cy="1126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8"/>
              </a:lnSpc>
            </a:pPr>
            <a:r>
              <a:rPr lang="en-US" sz="3821" b="1" spc="-160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Хайдов трактор «Case Magnum 340» </a:t>
            </a:r>
          </a:p>
          <a:p>
            <a:pPr algn="ctr">
              <a:lnSpc>
                <a:spcPts val="4318"/>
              </a:lnSpc>
            </a:pPr>
            <a:endParaRPr lang="en-US" sz="3821" b="1" spc="-160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1379275" y="2750855"/>
            <a:ext cx="5659860" cy="4716551"/>
            <a:chOff x="0" y="0"/>
            <a:chExt cx="7546480" cy="6288735"/>
          </a:xfrm>
        </p:grpSpPr>
        <p:sp>
          <p:nvSpPr>
            <p:cNvPr id="24" name="Freeform 24" descr="Трактор Case IH Magnum в Молдове, ПМР - AgroProfi Moldova"/>
            <p:cNvSpPr/>
            <p:nvPr/>
          </p:nvSpPr>
          <p:spPr>
            <a:xfrm>
              <a:off x="0" y="0"/>
              <a:ext cx="7546467" cy="6288786"/>
            </a:xfrm>
            <a:custGeom>
              <a:avLst/>
              <a:gdLst/>
              <a:ahLst/>
              <a:cxnLst/>
              <a:rect l="l" t="t" r="r" b="b"/>
              <a:pathLst>
                <a:path w="7546467" h="6288786">
                  <a:moveTo>
                    <a:pt x="0" y="0"/>
                  </a:moveTo>
                  <a:lnTo>
                    <a:pt x="7546467" y="0"/>
                  </a:lnTo>
                  <a:lnTo>
                    <a:pt x="7546467" y="6288786"/>
                  </a:lnTo>
                  <a:lnTo>
                    <a:pt x="0" y="62887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721437" y="3551716"/>
          <a:ext cx="5806645" cy="4082386"/>
        </p:xfrm>
        <a:graphic>
          <a:graphicData uri="http://schemas.openxmlformats.org/drawingml/2006/table">
            <a:tbl>
              <a:tblPr/>
              <a:tblGrid>
                <a:gridCol w="380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2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3198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Маркаси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2B08FC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Magnum 340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198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Двигатель қуввати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340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198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Транспорт тезлиги, км/соат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50 км/с гача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198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Каробка узатмаси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16+16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198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Вазни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13458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198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Тсилиндерлар сони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3198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Ёнилғи баки,  л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765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698096"/>
            <a:ext cx="16230600" cy="4588904"/>
          </a:xfrm>
          <a:custGeom>
            <a:avLst/>
            <a:gdLst/>
            <a:ahLst/>
            <a:cxnLst/>
            <a:rect l="l" t="t" r="r" b="b"/>
            <a:pathLst>
              <a:path w="16230600" h="4588904">
                <a:moveTo>
                  <a:pt x="16230600" y="0"/>
                </a:moveTo>
                <a:lnTo>
                  <a:pt x="0" y="0"/>
                </a:lnTo>
                <a:lnTo>
                  <a:pt x="0" y="4588904"/>
                </a:lnTo>
                <a:lnTo>
                  <a:pt x="16230600" y="45889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33076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-226767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0" name="Freeform 20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2456100" y="8123883"/>
            <a:ext cx="4803200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230 000 000 сўм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44000" y="1871910"/>
            <a:ext cx="8637436" cy="112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8"/>
              </a:lnSpc>
            </a:pPr>
            <a:r>
              <a:rPr lang="en-US" sz="3821" b="1" spc="-160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Хашак тойлаб зичлагич</a:t>
            </a:r>
          </a:p>
          <a:p>
            <a:pPr algn="ctr">
              <a:lnSpc>
                <a:spcPts val="4318"/>
              </a:lnSpc>
            </a:pPr>
            <a:r>
              <a:rPr lang="en-US" sz="3821" b="1" spc="-160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“New Holland ВС5070”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812191" y="2939750"/>
            <a:ext cx="6493688" cy="4338761"/>
            <a:chOff x="0" y="0"/>
            <a:chExt cx="8658250" cy="578501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658225" cy="5784977"/>
            </a:xfrm>
            <a:custGeom>
              <a:avLst/>
              <a:gdLst/>
              <a:ahLst/>
              <a:cxnLst/>
              <a:rect l="l" t="t" r="r" b="b"/>
              <a:pathLst>
                <a:path w="8658225" h="5784977">
                  <a:moveTo>
                    <a:pt x="0" y="0"/>
                  </a:moveTo>
                  <a:lnTo>
                    <a:pt x="8658225" y="0"/>
                  </a:lnTo>
                  <a:lnTo>
                    <a:pt x="8658225" y="5784977"/>
                  </a:lnTo>
                  <a:lnTo>
                    <a:pt x="0" y="5784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1204946" y="3652204"/>
          <a:ext cx="4876800" cy="4091784"/>
        </p:xfrm>
        <a:graphic>
          <a:graphicData uri="http://schemas.openxmlformats.org/drawingml/2006/table">
            <a:tbl>
              <a:tblPr/>
              <a:tblGrid>
                <a:gridCol w="2876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0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1964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Маркаси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2B08FC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ВС5070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964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Балёз тасавурлар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36х46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964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Тюук узунлиги см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96,6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1964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Тюук оғирлиги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36,6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1964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Вазни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1542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1964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Ёнилғи баки,  л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765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698096"/>
            <a:ext cx="16230600" cy="4588904"/>
          </a:xfrm>
          <a:custGeom>
            <a:avLst/>
            <a:gdLst/>
            <a:ahLst/>
            <a:cxnLst/>
            <a:rect l="l" t="t" r="r" b="b"/>
            <a:pathLst>
              <a:path w="16230600" h="4588904">
                <a:moveTo>
                  <a:pt x="16230600" y="0"/>
                </a:moveTo>
                <a:lnTo>
                  <a:pt x="0" y="0"/>
                </a:lnTo>
                <a:lnTo>
                  <a:pt x="0" y="4588904"/>
                </a:lnTo>
                <a:lnTo>
                  <a:pt x="16230600" y="45889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33076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-226767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0" name="Freeform 20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2456100" y="8123883"/>
            <a:ext cx="4803200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2 500 000 000 сўм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44000" y="1731885"/>
            <a:ext cx="8637436" cy="167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8"/>
              </a:lnSpc>
            </a:pPr>
            <a:r>
              <a:rPr lang="en-US" sz="3821" b="1" spc="-160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Ғалла ўри комбайини</a:t>
            </a:r>
          </a:p>
          <a:p>
            <a:pPr algn="ctr">
              <a:lnSpc>
                <a:spcPts val="4318"/>
              </a:lnSpc>
            </a:pPr>
            <a:r>
              <a:rPr lang="en-US" sz="3821" b="1" spc="-160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“Case AF4088 4WD”</a:t>
            </a:r>
          </a:p>
          <a:p>
            <a:pPr algn="ctr">
              <a:lnSpc>
                <a:spcPts val="4318"/>
              </a:lnSpc>
            </a:pPr>
            <a:endParaRPr lang="en-US" sz="3821" b="1" spc="-160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222127" y="2751271"/>
            <a:ext cx="7487120" cy="4985855"/>
            <a:chOff x="0" y="0"/>
            <a:chExt cx="8553450" cy="5695950"/>
          </a:xfrm>
        </p:grpSpPr>
        <p:sp>
          <p:nvSpPr>
            <p:cNvPr id="24" name="Freeform 24" descr="Комбайн Case AF4088 (Янги) — Agro-Uzbekistan"/>
            <p:cNvSpPr/>
            <p:nvPr/>
          </p:nvSpPr>
          <p:spPr>
            <a:xfrm>
              <a:off x="0" y="0"/>
              <a:ext cx="8553450" cy="5695950"/>
            </a:xfrm>
            <a:custGeom>
              <a:avLst/>
              <a:gdLst/>
              <a:ahLst/>
              <a:cxnLst/>
              <a:rect l="l" t="t" r="r" b="b"/>
              <a:pathLst>
                <a:path w="8553450" h="5695950">
                  <a:moveTo>
                    <a:pt x="0" y="0"/>
                  </a:moveTo>
                  <a:lnTo>
                    <a:pt x="8553450" y="0"/>
                  </a:lnTo>
                  <a:lnTo>
                    <a:pt x="8553450" y="5695950"/>
                  </a:lnTo>
                  <a:lnTo>
                    <a:pt x="0" y="5695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1147796" y="3807684"/>
          <a:ext cx="4991100" cy="4121138"/>
        </p:xfrm>
        <a:graphic>
          <a:graphicData uri="http://schemas.openxmlformats.org/drawingml/2006/table">
            <a:tbl>
              <a:tblPr/>
              <a:tblGrid>
                <a:gridCol w="2988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2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355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Маркаси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AF4088 4WD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55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Ротор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610мм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55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Двигатель қуввати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210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55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Иш тезлиги, км/соат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55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Бункер хажми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6500м³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8242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Ғалла жаткасининг ўлчами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5,2 м.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55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Ёнилғи баки,  л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500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59456" y="4568864"/>
            <a:ext cx="16230600" cy="6106763"/>
          </a:xfrm>
          <a:custGeom>
            <a:avLst/>
            <a:gdLst/>
            <a:ahLst/>
            <a:cxnLst/>
            <a:rect l="l" t="t" r="r" b="b"/>
            <a:pathLst>
              <a:path w="16230600" h="6106763">
                <a:moveTo>
                  <a:pt x="16230600" y="0"/>
                </a:moveTo>
                <a:lnTo>
                  <a:pt x="0" y="0"/>
                </a:lnTo>
                <a:lnTo>
                  <a:pt x="0" y="6106763"/>
                </a:lnTo>
                <a:lnTo>
                  <a:pt x="16230600" y="6106763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102110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1"/>
                </a:lnTo>
                <a:lnTo>
                  <a:pt x="14029240" y="5278501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233057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354929" y="-286392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377793" y="2020671"/>
            <a:ext cx="9244208" cy="74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0"/>
              </a:lnSpc>
            </a:pPr>
            <a:r>
              <a:rPr lang="en-US" sz="5000" b="1" spc="-210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Хайдов трактор DF 904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84129" y="3015382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623711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595682" y="8123883"/>
            <a:ext cx="3306886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321 000 000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485178" y="2167163"/>
            <a:ext cx="7692590" cy="6154072"/>
            <a:chOff x="0" y="0"/>
            <a:chExt cx="9323134" cy="7458507"/>
          </a:xfrm>
        </p:grpSpPr>
        <p:sp>
          <p:nvSpPr>
            <p:cNvPr id="24" name="Freeform 24" descr="Трактор Dongfeng DF-904 G3, 90 л.с, 4x4, 4440х2100х2850 мм, бензиновый  двигатель - подобрать по характеристикам и купить по выгодным ценам в  Санкт-Петербурге у Агрокомплект"/>
            <p:cNvSpPr/>
            <p:nvPr/>
          </p:nvSpPr>
          <p:spPr>
            <a:xfrm>
              <a:off x="0" y="0"/>
              <a:ext cx="9323070" cy="7458456"/>
            </a:xfrm>
            <a:custGeom>
              <a:avLst/>
              <a:gdLst/>
              <a:ahLst/>
              <a:cxnLst/>
              <a:rect l="l" t="t" r="r" b="b"/>
              <a:pathLst>
                <a:path w="9323070" h="7458456">
                  <a:moveTo>
                    <a:pt x="0" y="0"/>
                  </a:moveTo>
                  <a:lnTo>
                    <a:pt x="9323070" y="0"/>
                  </a:lnTo>
                  <a:lnTo>
                    <a:pt x="9323070" y="7458456"/>
                  </a:lnTo>
                  <a:lnTo>
                    <a:pt x="0" y="7458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208738" y="3662281"/>
          <a:ext cx="6591128" cy="4121138"/>
        </p:xfrm>
        <a:graphic>
          <a:graphicData uri="http://schemas.openxmlformats.org/drawingml/2006/table">
            <a:tbl>
              <a:tblPr/>
              <a:tblGrid>
                <a:gridCol w="3853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7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355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Маркаси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DF 904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55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Двигатель қуввати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90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55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Транспорт тезлиги, км/соат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33/14,9 км/с гача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55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Каробка узатмаси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Мех. 12F+4R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55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Вазни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4760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8242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Орқа алоқани кўтариш қобиляти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2100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55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Ёнилғи баки,  л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145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698096"/>
            <a:ext cx="16230600" cy="4588904"/>
          </a:xfrm>
          <a:custGeom>
            <a:avLst/>
            <a:gdLst/>
            <a:ahLst/>
            <a:cxnLst/>
            <a:rect l="l" t="t" r="r" b="b"/>
            <a:pathLst>
              <a:path w="16230600" h="4588904">
                <a:moveTo>
                  <a:pt x="16230600" y="0"/>
                </a:moveTo>
                <a:lnTo>
                  <a:pt x="0" y="0"/>
                </a:lnTo>
                <a:lnTo>
                  <a:pt x="0" y="4588904"/>
                </a:lnTo>
                <a:lnTo>
                  <a:pt x="16230600" y="45889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33076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-226767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623174" y="2968599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0" name="Freeform 20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2456100" y="8123883"/>
            <a:ext cx="4803200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2 555 000 000 сўм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44000" y="1731885"/>
            <a:ext cx="8637436" cy="167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8"/>
              </a:lnSpc>
            </a:pPr>
            <a:r>
              <a:rPr lang="en-US" sz="3821" b="1" spc="-160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Ғалла ўри комбайини</a:t>
            </a:r>
          </a:p>
          <a:p>
            <a:pPr algn="ctr">
              <a:lnSpc>
                <a:spcPts val="4318"/>
              </a:lnSpc>
            </a:pPr>
            <a:r>
              <a:rPr lang="en-US" sz="3821" b="1" spc="-160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“New Holland ТС5.90 4WD”</a:t>
            </a:r>
          </a:p>
          <a:p>
            <a:pPr algn="ctr">
              <a:lnSpc>
                <a:spcPts val="4318"/>
              </a:lnSpc>
            </a:pPr>
            <a:endParaRPr lang="en-US" sz="3821" b="1" spc="-160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740856" y="3217365"/>
            <a:ext cx="6485868" cy="4053668"/>
            <a:chOff x="0" y="0"/>
            <a:chExt cx="8046720" cy="5029200"/>
          </a:xfrm>
        </p:grpSpPr>
        <p:sp>
          <p:nvSpPr>
            <p:cNvPr id="24" name="Freeform 24" descr="Комбайн New Holland TC 5.90 купить в Техноторг - Technotorg"/>
            <p:cNvSpPr/>
            <p:nvPr/>
          </p:nvSpPr>
          <p:spPr>
            <a:xfrm>
              <a:off x="0" y="0"/>
              <a:ext cx="8046720" cy="5029200"/>
            </a:xfrm>
            <a:custGeom>
              <a:avLst/>
              <a:gdLst/>
              <a:ahLst/>
              <a:cxnLst/>
              <a:rect l="l" t="t" r="r" b="b"/>
              <a:pathLst>
                <a:path w="8046720" h="5029200">
                  <a:moveTo>
                    <a:pt x="0" y="0"/>
                  </a:moveTo>
                  <a:lnTo>
                    <a:pt x="8046720" y="0"/>
                  </a:lnTo>
                  <a:lnTo>
                    <a:pt x="8046720" y="5029200"/>
                  </a:lnTo>
                  <a:lnTo>
                    <a:pt x="0" y="5029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r="-62"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442893" y="3698338"/>
          <a:ext cx="6039650" cy="4001886"/>
        </p:xfrm>
        <a:graphic>
          <a:graphicData uri="http://schemas.openxmlformats.org/drawingml/2006/table">
            <a:tbl>
              <a:tblPr/>
              <a:tblGrid>
                <a:gridCol w="3852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6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3572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Маркаси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2B08FC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ТС5.90 4WD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572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Ротор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610мм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572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Двигатель қуввати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243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572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Иш тезлиги, км/соат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9234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Бункер хажми – 6500м³/5000л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6400м³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572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Ғалла жаткасининг ўлчами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4,88 м.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572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Ёнилғи баки,  л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698096"/>
            <a:ext cx="16230600" cy="4588904"/>
          </a:xfrm>
          <a:custGeom>
            <a:avLst/>
            <a:gdLst/>
            <a:ahLst/>
            <a:cxnLst/>
            <a:rect l="l" t="t" r="r" b="b"/>
            <a:pathLst>
              <a:path w="16230600" h="4588904">
                <a:moveTo>
                  <a:pt x="16230600" y="0"/>
                </a:moveTo>
                <a:lnTo>
                  <a:pt x="0" y="0"/>
                </a:lnTo>
                <a:lnTo>
                  <a:pt x="0" y="4588904"/>
                </a:lnTo>
                <a:lnTo>
                  <a:pt x="16230600" y="45889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33076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-226767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19" name="Freeform 19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graphicFrame>
        <p:nvGraphicFramePr>
          <p:cNvPr id="20" name="Table 20"/>
          <p:cNvGraphicFramePr>
            <a:graphicFrameLocks noGrp="1"/>
          </p:cNvGraphicFramePr>
          <p:nvPr/>
        </p:nvGraphicFramePr>
        <p:xfrm>
          <a:off x="10386143" y="3245731"/>
          <a:ext cx="6153150" cy="4748156"/>
        </p:xfrm>
        <a:graphic>
          <a:graphicData uri="http://schemas.openxmlformats.org/drawingml/2006/table">
            <a:tbl>
              <a:tblPr/>
              <a:tblGrid>
                <a:gridCol w="4141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1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1756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3A7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Тури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3A7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осма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756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Иш унумдорлиги, га/соат 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1-1,5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756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Ишлаш тезлиги, км/соат 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756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Қамров кенглиги, м 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до 12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9772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Бункер ҳажми, кг 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500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756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Сочиш нормаси, кг/соат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50-200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3434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Габарит ўлчамлари, мм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1100х1050х1650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1756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Оғирлиги, кг 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230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1" name="Freeform 21"/>
          <p:cNvSpPr/>
          <p:nvPr/>
        </p:nvSpPr>
        <p:spPr>
          <a:xfrm>
            <a:off x="1566219" y="3015382"/>
            <a:ext cx="4876127" cy="4914827"/>
          </a:xfrm>
          <a:custGeom>
            <a:avLst/>
            <a:gdLst/>
            <a:ahLst/>
            <a:cxnLst/>
            <a:rect l="l" t="t" r="r" b="b"/>
            <a:pathLst>
              <a:path w="4876127" h="4914827">
                <a:moveTo>
                  <a:pt x="0" y="0"/>
                </a:moveTo>
                <a:lnTo>
                  <a:pt x="4876127" y="0"/>
                </a:lnTo>
                <a:lnTo>
                  <a:pt x="4876127" y="4914827"/>
                </a:lnTo>
                <a:lnTo>
                  <a:pt x="0" y="49148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1629872" y="2629405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456100" y="8123883"/>
            <a:ext cx="4803200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14 000 000 сўм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144000" y="1731885"/>
            <a:ext cx="8637436" cy="112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8"/>
              </a:lnSpc>
            </a:pPr>
            <a:r>
              <a:rPr lang="en-US" sz="3821" b="1" spc="-160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Минерал ўғит сепгич “РМУ 0,5”</a:t>
            </a:r>
          </a:p>
          <a:p>
            <a:pPr algn="ctr">
              <a:lnSpc>
                <a:spcPts val="4318"/>
              </a:lnSpc>
            </a:pPr>
            <a:endParaRPr lang="en-US" sz="3821" b="1" spc="-160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698096"/>
            <a:ext cx="16230600" cy="4588904"/>
          </a:xfrm>
          <a:custGeom>
            <a:avLst/>
            <a:gdLst/>
            <a:ahLst/>
            <a:cxnLst/>
            <a:rect l="l" t="t" r="r" b="b"/>
            <a:pathLst>
              <a:path w="16230600" h="4588904">
                <a:moveTo>
                  <a:pt x="16230600" y="0"/>
                </a:moveTo>
                <a:lnTo>
                  <a:pt x="0" y="0"/>
                </a:lnTo>
                <a:lnTo>
                  <a:pt x="0" y="4588904"/>
                </a:lnTo>
                <a:lnTo>
                  <a:pt x="16230600" y="45889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33076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-226767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629872" y="2629405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0" name="Freeform 20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2456100" y="8123883"/>
            <a:ext cx="4803200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17 500 000 сўм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44000" y="1731885"/>
            <a:ext cx="8637436" cy="1126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8"/>
              </a:lnSpc>
            </a:pPr>
            <a:r>
              <a:rPr lang="en-US" sz="3821" b="1" spc="-160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Минерал ўғит сепгич “РМУ 0,8”</a:t>
            </a:r>
          </a:p>
          <a:p>
            <a:pPr algn="ctr">
              <a:lnSpc>
                <a:spcPts val="4318"/>
              </a:lnSpc>
            </a:pPr>
            <a:endParaRPr lang="en-US" sz="3821" b="1" spc="-160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1028700" y="2629405"/>
            <a:ext cx="5898134" cy="6242918"/>
            <a:chOff x="0" y="0"/>
            <a:chExt cx="7066458" cy="7479538"/>
          </a:xfrm>
        </p:grpSpPr>
        <p:sp>
          <p:nvSpPr>
            <p:cNvPr id="24" name="Freeform 24" descr="Разбрасыватель минеральных удобрений РМУ-800 — toshkent tractors"/>
            <p:cNvSpPr/>
            <p:nvPr/>
          </p:nvSpPr>
          <p:spPr>
            <a:xfrm>
              <a:off x="0" y="0"/>
              <a:ext cx="7066407" cy="7479538"/>
            </a:xfrm>
            <a:custGeom>
              <a:avLst/>
              <a:gdLst/>
              <a:ahLst/>
              <a:cxnLst/>
              <a:rect l="l" t="t" r="r" b="b"/>
              <a:pathLst>
                <a:path w="7066407" h="7479538">
                  <a:moveTo>
                    <a:pt x="0" y="0"/>
                  </a:moveTo>
                  <a:lnTo>
                    <a:pt x="7066407" y="0"/>
                  </a:lnTo>
                  <a:lnTo>
                    <a:pt x="7066407" y="7479538"/>
                  </a:lnTo>
                  <a:lnTo>
                    <a:pt x="0" y="7479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r="-5846"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713837" y="3245731"/>
          <a:ext cx="6153150" cy="4680203"/>
        </p:xfrm>
        <a:graphic>
          <a:graphicData uri="http://schemas.openxmlformats.org/drawingml/2006/table">
            <a:tbl>
              <a:tblPr/>
              <a:tblGrid>
                <a:gridCol w="4141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1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1765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3A7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Тури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003A7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осма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765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Иш унумдорлиги, га/соат 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16-30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765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Ишлаш тезлиги, км/соат 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765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Қамров кенглиги, м 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до 12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765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Бункер ҳажми, кг 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800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765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Сочиш нормаси, кг/соат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50-200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3444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Габарит ўлчамлари, мм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1200х1150х1650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1765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Оғирлиги, кг 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3A7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250</a:t>
                      </a:r>
                      <a:endParaRPr lang="en-US" sz="1100"/>
                    </a:p>
                  </a:txBody>
                  <a:tcPr marL="91424" marR="91424" marT="91424" marB="9142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698096"/>
            <a:ext cx="16230600" cy="4588904"/>
          </a:xfrm>
          <a:custGeom>
            <a:avLst/>
            <a:gdLst/>
            <a:ahLst/>
            <a:cxnLst/>
            <a:rect l="l" t="t" r="r" b="b"/>
            <a:pathLst>
              <a:path w="16230600" h="4588904">
                <a:moveTo>
                  <a:pt x="16230600" y="0"/>
                </a:moveTo>
                <a:lnTo>
                  <a:pt x="0" y="0"/>
                </a:lnTo>
                <a:lnTo>
                  <a:pt x="0" y="4588904"/>
                </a:lnTo>
                <a:lnTo>
                  <a:pt x="16230600" y="45889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33076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-226767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19" name="Freeform 19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graphicFrame>
        <p:nvGraphicFramePr>
          <p:cNvPr id="20" name="Table 20"/>
          <p:cNvGraphicFramePr>
            <a:graphicFrameLocks noGrp="1"/>
          </p:cNvGraphicFramePr>
          <p:nvPr/>
        </p:nvGraphicFramePr>
        <p:xfrm>
          <a:off x="10773495" y="3823592"/>
          <a:ext cx="5753100" cy="3379900"/>
        </p:xfrm>
        <a:graphic>
          <a:graphicData uri="http://schemas.openxmlformats.org/drawingml/2006/table">
            <a:tbl>
              <a:tblPr/>
              <a:tblGrid>
                <a:gridCol w="3446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6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3084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Бўшатиш чуқурлиги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7-10 см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3732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Ишлаши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1га/соатига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3084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Оғирлиги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46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Freeform 21"/>
          <p:cNvSpPr/>
          <p:nvPr/>
        </p:nvSpPr>
        <p:spPr>
          <a:xfrm>
            <a:off x="1028700" y="3064756"/>
            <a:ext cx="6039844" cy="4341138"/>
          </a:xfrm>
          <a:custGeom>
            <a:avLst/>
            <a:gdLst/>
            <a:ahLst/>
            <a:cxnLst/>
            <a:rect l="l" t="t" r="r" b="b"/>
            <a:pathLst>
              <a:path w="6039844" h="4341138">
                <a:moveTo>
                  <a:pt x="0" y="0"/>
                </a:moveTo>
                <a:lnTo>
                  <a:pt x="6039844" y="0"/>
                </a:lnTo>
                <a:lnTo>
                  <a:pt x="6039844" y="4341137"/>
                </a:lnTo>
                <a:lnTo>
                  <a:pt x="0" y="43411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1629872" y="2629405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456100" y="8123883"/>
            <a:ext cx="4803200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1 350 000 сўм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144000" y="1731885"/>
            <a:ext cx="8637436" cy="1126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8"/>
              </a:lnSpc>
            </a:pPr>
            <a:r>
              <a:rPr lang="en-US" sz="3821" b="1" spc="-160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 Тишли борона “БО – 0000”</a:t>
            </a:r>
          </a:p>
          <a:p>
            <a:pPr algn="ctr">
              <a:lnSpc>
                <a:spcPts val="4318"/>
              </a:lnSpc>
            </a:pPr>
            <a:endParaRPr lang="en-US" sz="3821" b="1" spc="-160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698096"/>
            <a:ext cx="16230600" cy="4588904"/>
          </a:xfrm>
          <a:custGeom>
            <a:avLst/>
            <a:gdLst/>
            <a:ahLst/>
            <a:cxnLst/>
            <a:rect l="l" t="t" r="r" b="b"/>
            <a:pathLst>
              <a:path w="16230600" h="4588904">
                <a:moveTo>
                  <a:pt x="16230600" y="0"/>
                </a:moveTo>
                <a:lnTo>
                  <a:pt x="0" y="0"/>
                </a:lnTo>
                <a:lnTo>
                  <a:pt x="0" y="4588904"/>
                </a:lnTo>
                <a:lnTo>
                  <a:pt x="16230600" y="45889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33076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-226767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629872" y="2629405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0" name="Freeform 20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2456100" y="8123883"/>
            <a:ext cx="4803200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17 500 000 сўм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44000" y="1731885"/>
            <a:ext cx="8637436" cy="1126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8"/>
              </a:lnSpc>
            </a:pPr>
            <a:r>
              <a:rPr lang="en-US" sz="3821" b="1" spc="-160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 Штангали пуркагич “ОНШ-600”</a:t>
            </a:r>
          </a:p>
          <a:p>
            <a:pPr algn="ctr">
              <a:lnSpc>
                <a:spcPts val="4318"/>
              </a:lnSpc>
            </a:pPr>
            <a:endParaRPr lang="en-US" sz="3821" b="1" spc="-160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860172" y="2629405"/>
            <a:ext cx="6519352" cy="4889514"/>
            <a:chOff x="0" y="0"/>
            <a:chExt cx="7897724" cy="5923293"/>
          </a:xfrm>
        </p:grpSpPr>
        <p:sp>
          <p:nvSpPr>
            <p:cNvPr id="24" name="Freeform 24" descr="Опрыскиватель навесной ОНШ-600"/>
            <p:cNvSpPr/>
            <p:nvPr/>
          </p:nvSpPr>
          <p:spPr>
            <a:xfrm>
              <a:off x="0" y="0"/>
              <a:ext cx="7897749" cy="5923280"/>
            </a:xfrm>
            <a:custGeom>
              <a:avLst/>
              <a:gdLst/>
              <a:ahLst/>
              <a:cxnLst/>
              <a:rect l="l" t="t" r="r" b="b"/>
              <a:pathLst>
                <a:path w="7897749" h="5923280">
                  <a:moveTo>
                    <a:pt x="0" y="0"/>
                  </a:moveTo>
                  <a:lnTo>
                    <a:pt x="7897749" y="0"/>
                  </a:lnTo>
                  <a:lnTo>
                    <a:pt x="7897749" y="5923280"/>
                  </a:lnTo>
                  <a:lnTo>
                    <a:pt x="0" y="5923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913862" y="3547579"/>
          <a:ext cx="5753100" cy="3585357"/>
        </p:xfrm>
        <a:graphic>
          <a:graphicData uri="http://schemas.openxmlformats.org/drawingml/2006/table">
            <a:tbl>
              <a:tblPr/>
              <a:tblGrid>
                <a:gridCol w="3446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6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011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Унумдорлиги га/соат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5,4 -16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011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Қамров кенглиги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10 гача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11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Харакат иш тезлиги км/с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6-10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881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Транспорт тезлиги км/с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011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Оғирлиги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55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698096"/>
            <a:ext cx="16230600" cy="4588904"/>
          </a:xfrm>
          <a:custGeom>
            <a:avLst/>
            <a:gdLst/>
            <a:ahLst/>
            <a:cxnLst/>
            <a:rect l="l" t="t" r="r" b="b"/>
            <a:pathLst>
              <a:path w="16230600" h="4588904">
                <a:moveTo>
                  <a:pt x="16230600" y="0"/>
                </a:moveTo>
                <a:lnTo>
                  <a:pt x="0" y="0"/>
                </a:lnTo>
                <a:lnTo>
                  <a:pt x="0" y="4588904"/>
                </a:lnTo>
                <a:lnTo>
                  <a:pt x="16230600" y="45889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33076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-226767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629872" y="2629405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0" name="Freeform 20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2456100" y="8123883"/>
            <a:ext cx="4803200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9 900 000 сўм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44000" y="1731885"/>
            <a:ext cx="8637436" cy="1126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8"/>
              </a:lnSpc>
            </a:pPr>
            <a:r>
              <a:rPr lang="en-US" sz="3821" b="1" spc="-160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 Мини омоч “ПН-3*20”</a:t>
            </a:r>
          </a:p>
          <a:p>
            <a:pPr algn="ctr">
              <a:lnSpc>
                <a:spcPts val="4318"/>
              </a:lnSpc>
            </a:pPr>
            <a:endParaRPr lang="en-US" sz="3821" b="1" spc="-160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1193183" y="3400333"/>
            <a:ext cx="6032044" cy="3687731"/>
            <a:chOff x="0" y="0"/>
            <a:chExt cx="7710175" cy="471366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710175" cy="4713605"/>
            </a:xfrm>
            <a:custGeom>
              <a:avLst/>
              <a:gdLst/>
              <a:ahLst/>
              <a:cxnLst/>
              <a:rect l="l" t="t" r="r" b="b"/>
              <a:pathLst>
                <a:path w="7710175" h="4713605">
                  <a:moveTo>
                    <a:pt x="0" y="0"/>
                  </a:moveTo>
                  <a:lnTo>
                    <a:pt x="7710175" y="0"/>
                  </a:lnTo>
                  <a:lnTo>
                    <a:pt x="7710175" y="4713605"/>
                  </a:lnTo>
                  <a:lnTo>
                    <a:pt x="0" y="4713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b="-2822"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586168" y="3736395"/>
          <a:ext cx="5753100" cy="3585357"/>
        </p:xfrm>
        <a:graphic>
          <a:graphicData uri="http://schemas.openxmlformats.org/drawingml/2006/table">
            <a:tbl>
              <a:tblPr/>
              <a:tblGrid>
                <a:gridCol w="3446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6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011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Унумдорлиги га/соат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0,3 -0,5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011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Қамров кенглиги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60/90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11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Харакат иш тезлиги км/с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6-10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881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Транспорт тезлиги км/с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011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Оғирлиги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230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698096"/>
            <a:ext cx="16230600" cy="4588904"/>
          </a:xfrm>
          <a:custGeom>
            <a:avLst/>
            <a:gdLst/>
            <a:ahLst/>
            <a:cxnLst/>
            <a:rect l="l" t="t" r="r" b="b"/>
            <a:pathLst>
              <a:path w="16230600" h="4588904">
                <a:moveTo>
                  <a:pt x="16230600" y="0"/>
                </a:moveTo>
                <a:lnTo>
                  <a:pt x="0" y="0"/>
                </a:lnTo>
                <a:lnTo>
                  <a:pt x="0" y="4588904"/>
                </a:lnTo>
                <a:lnTo>
                  <a:pt x="16230600" y="45889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33076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-226767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629872" y="2629405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0" name="Freeform 20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2456100" y="8123883"/>
            <a:ext cx="4803200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241 400 000 сўм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44000" y="1938721"/>
            <a:ext cx="8637436" cy="1126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8"/>
              </a:lnSpc>
            </a:pPr>
            <a:r>
              <a:rPr lang="en-US" sz="3821" b="1" spc="-160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 Омоч “EUROPAL 5 2+1 N100”</a:t>
            </a:r>
          </a:p>
          <a:p>
            <a:pPr algn="ctr">
              <a:lnSpc>
                <a:spcPts val="4318"/>
              </a:lnSpc>
            </a:pPr>
            <a:endParaRPr lang="en-US" sz="3821" b="1" spc="-160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1189149" y="3568247"/>
            <a:ext cx="6040110" cy="4525825"/>
            <a:chOff x="0" y="0"/>
            <a:chExt cx="6306414" cy="4725365"/>
          </a:xfrm>
        </p:grpSpPr>
        <p:sp>
          <p:nvSpPr>
            <p:cNvPr id="24" name="Freeform 24" descr="Lemken 3 тела с ъглослими - ID97558 - Tractor.bg"/>
            <p:cNvSpPr/>
            <p:nvPr/>
          </p:nvSpPr>
          <p:spPr>
            <a:xfrm>
              <a:off x="0" y="0"/>
              <a:ext cx="6306439" cy="4725416"/>
            </a:xfrm>
            <a:custGeom>
              <a:avLst/>
              <a:gdLst/>
              <a:ahLst/>
              <a:cxnLst/>
              <a:rect l="l" t="t" r="r" b="b"/>
              <a:pathLst>
                <a:path w="6306439" h="4725416">
                  <a:moveTo>
                    <a:pt x="0" y="0"/>
                  </a:moveTo>
                  <a:lnTo>
                    <a:pt x="6306439" y="0"/>
                  </a:lnTo>
                  <a:lnTo>
                    <a:pt x="6306439" y="4725416"/>
                  </a:lnTo>
                  <a:lnTo>
                    <a:pt x="0" y="4725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b="1"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742412" y="3274031"/>
          <a:ext cx="6096000" cy="4510087"/>
        </p:xfrm>
        <a:graphic>
          <a:graphicData uri="http://schemas.openxmlformats.org/drawingml/2006/table">
            <a:tbl>
              <a:tblPr/>
              <a:tblGrid>
                <a:gridCol w="3368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7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2569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Ишлаш кенглиги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33, 38, 44, 50 см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569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Қаторлар сони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8621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Гидровлик айланиш мосламаси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Е100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569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Баландлиги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80 см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569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Рамка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120х120х10 мм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8621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Корпуслар орасидаги масофа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100 см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2569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Оғирлик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 1250 кг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698096"/>
            <a:ext cx="16230600" cy="4588904"/>
          </a:xfrm>
          <a:custGeom>
            <a:avLst/>
            <a:gdLst/>
            <a:ahLst/>
            <a:cxnLst/>
            <a:rect l="l" t="t" r="r" b="b"/>
            <a:pathLst>
              <a:path w="16230600" h="4588904">
                <a:moveTo>
                  <a:pt x="16230600" y="0"/>
                </a:moveTo>
                <a:lnTo>
                  <a:pt x="0" y="0"/>
                </a:lnTo>
                <a:lnTo>
                  <a:pt x="0" y="4588904"/>
                </a:lnTo>
                <a:lnTo>
                  <a:pt x="16230600" y="45889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33076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-226767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629872" y="2629405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0" name="Freeform 20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2456100" y="8123883"/>
            <a:ext cx="4803200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392 000 000 сўм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44000" y="1938721"/>
            <a:ext cx="8637436" cy="1126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8"/>
              </a:lnSpc>
            </a:pPr>
            <a:r>
              <a:rPr lang="en-US" sz="3821" b="1" spc="-160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 Омоч “EUROPAL 7 3+1 N100”</a:t>
            </a:r>
          </a:p>
          <a:p>
            <a:pPr algn="ctr">
              <a:lnSpc>
                <a:spcPts val="4318"/>
              </a:lnSpc>
            </a:pPr>
            <a:endParaRPr lang="en-US" sz="3821" b="1" spc="-160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833783" y="3883584"/>
            <a:ext cx="6750844" cy="3629025"/>
            <a:chOff x="0" y="0"/>
            <a:chExt cx="9001125" cy="4838700"/>
          </a:xfrm>
        </p:grpSpPr>
        <p:sp>
          <p:nvSpPr>
            <p:cNvPr id="24" name="Freeform 24" descr="C:\Users\S.Saidov\AppData\Local\Microsoft\Windows\Temporary Internet Files\Content.Outlook\4SXUEB16\20170127_153506_Richtone(HDR).jpg"/>
            <p:cNvSpPr/>
            <p:nvPr/>
          </p:nvSpPr>
          <p:spPr>
            <a:xfrm>
              <a:off x="0" y="0"/>
              <a:ext cx="9001125" cy="4838700"/>
            </a:xfrm>
            <a:custGeom>
              <a:avLst/>
              <a:gdLst/>
              <a:ahLst/>
              <a:cxnLst/>
              <a:rect l="l" t="t" r="r" b="b"/>
              <a:pathLst>
                <a:path w="9001125" h="4838700">
                  <a:moveTo>
                    <a:pt x="0" y="0"/>
                  </a:moveTo>
                  <a:lnTo>
                    <a:pt x="9001125" y="0"/>
                  </a:lnTo>
                  <a:lnTo>
                    <a:pt x="9001125" y="4838700"/>
                  </a:lnTo>
                  <a:lnTo>
                    <a:pt x="0" y="4838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b="-60"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9969875" y="3500332"/>
          <a:ext cx="6985686" cy="4057483"/>
        </p:xfrm>
        <a:graphic>
          <a:graphicData uri="http://schemas.openxmlformats.org/drawingml/2006/table">
            <a:tbl>
              <a:tblPr/>
              <a:tblGrid>
                <a:gridCol w="4444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1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2635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Ишлаш кенглиги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33, 38, 44, 50 см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635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Қаторлар сони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673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Гидровлик айланиш мосламаси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Е100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635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Баландлиги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80 см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635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Рамка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120х120х10 мм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2635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Корпуслар орасидаги масофа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100 см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2635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Оғирлик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 1350 кг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698096"/>
            <a:ext cx="16230600" cy="4588904"/>
          </a:xfrm>
          <a:custGeom>
            <a:avLst/>
            <a:gdLst/>
            <a:ahLst/>
            <a:cxnLst/>
            <a:rect l="l" t="t" r="r" b="b"/>
            <a:pathLst>
              <a:path w="16230600" h="4588904">
                <a:moveTo>
                  <a:pt x="16230600" y="0"/>
                </a:moveTo>
                <a:lnTo>
                  <a:pt x="0" y="0"/>
                </a:lnTo>
                <a:lnTo>
                  <a:pt x="0" y="4588904"/>
                </a:lnTo>
                <a:lnTo>
                  <a:pt x="16230600" y="45889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33076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-226767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629872" y="2629405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0" name="Freeform 20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2456100" y="8123883"/>
            <a:ext cx="4803200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431 200 000 сўм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44000" y="1938721"/>
            <a:ext cx="8637436" cy="1126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8"/>
              </a:lnSpc>
            </a:pPr>
            <a:r>
              <a:rPr lang="en-US" sz="3821" b="1" spc="-160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 Омоч “EUROPAL 7 4+1 N100”</a:t>
            </a:r>
          </a:p>
          <a:p>
            <a:pPr algn="ctr">
              <a:lnSpc>
                <a:spcPts val="4318"/>
              </a:lnSpc>
            </a:pPr>
            <a:endParaRPr lang="en-US" sz="3821" b="1" spc="-160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457456" y="3651264"/>
            <a:ext cx="7324782" cy="3755622"/>
            <a:chOff x="0" y="0"/>
            <a:chExt cx="9766376" cy="5007496"/>
          </a:xfrm>
        </p:grpSpPr>
        <p:sp>
          <p:nvSpPr>
            <p:cNvPr id="24" name="Freeform 24" descr="LEMKEN CHIRCHIQ Навесной оборотный плуг EurOpal 7 4+1 N100 Ташкент  Узбекистан"/>
            <p:cNvSpPr/>
            <p:nvPr/>
          </p:nvSpPr>
          <p:spPr>
            <a:xfrm>
              <a:off x="0" y="0"/>
              <a:ext cx="9766427" cy="5007483"/>
            </a:xfrm>
            <a:custGeom>
              <a:avLst/>
              <a:gdLst/>
              <a:ahLst/>
              <a:cxnLst/>
              <a:rect l="l" t="t" r="r" b="b"/>
              <a:pathLst>
                <a:path w="9766427" h="5007483">
                  <a:moveTo>
                    <a:pt x="0" y="0"/>
                  </a:moveTo>
                  <a:lnTo>
                    <a:pt x="9766427" y="0"/>
                  </a:lnTo>
                  <a:lnTo>
                    <a:pt x="9766427" y="5007483"/>
                  </a:lnTo>
                  <a:lnTo>
                    <a:pt x="0" y="50074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944945" y="3455281"/>
          <a:ext cx="5410200" cy="3953830"/>
        </p:xfrm>
        <a:graphic>
          <a:graphicData uri="http://schemas.openxmlformats.org/drawingml/2006/table">
            <a:tbl>
              <a:tblPr/>
              <a:tblGrid>
                <a:gridCol w="3368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1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5356">
                <a:tc>
                  <a:txBody>
                    <a:bodyPr/>
                    <a:lstStyle/>
                    <a:p>
                      <a:pPr algn="l">
                        <a:lnSpc>
                          <a:spcPts val="1980"/>
                        </a:lnSpc>
                        <a:defRPr/>
                      </a:pPr>
                      <a:r>
                        <a:rPr lang="en-US" sz="165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Ишлаш кенглиги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33, 38, 44, 50 см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356">
                <a:tc>
                  <a:txBody>
                    <a:bodyPr/>
                    <a:lstStyle/>
                    <a:p>
                      <a:pPr algn="l">
                        <a:lnSpc>
                          <a:spcPts val="1980"/>
                        </a:lnSpc>
                        <a:defRPr/>
                      </a:pPr>
                      <a:r>
                        <a:rPr lang="en-US" sz="165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Қаторлар сони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5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694">
                <a:tc>
                  <a:txBody>
                    <a:bodyPr/>
                    <a:lstStyle/>
                    <a:p>
                      <a:pPr algn="l">
                        <a:lnSpc>
                          <a:spcPts val="1980"/>
                        </a:lnSpc>
                        <a:defRPr/>
                      </a:pPr>
                      <a:r>
                        <a:rPr lang="en-US" sz="165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Гидровлик айланиш мосламаси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Е100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5356">
                <a:tc>
                  <a:txBody>
                    <a:bodyPr/>
                    <a:lstStyle/>
                    <a:p>
                      <a:pPr algn="l">
                        <a:lnSpc>
                          <a:spcPts val="1980"/>
                        </a:lnSpc>
                        <a:defRPr/>
                      </a:pPr>
                      <a:r>
                        <a:rPr lang="en-US" sz="165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Баландлиги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80 см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5356">
                <a:tc>
                  <a:txBody>
                    <a:bodyPr/>
                    <a:lstStyle/>
                    <a:p>
                      <a:pPr algn="l">
                        <a:lnSpc>
                          <a:spcPts val="1980"/>
                        </a:lnSpc>
                        <a:defRPr/>
                      </a:pPr>
                      <a:r>
                        <a:rPr lang="en-US" sz="165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Рамка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120х120х10 мм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5356">
                <a:tc>
                  <a:txBody>
                    <a:bodyPr/>
                    <a:lstStyle/>
                    <a:p>
                      <a:pPr algn="l">
                        <a:lnSpc>
                          <a:spcPts val="1980"/>
                        </a:lnSpc>
                        <a:defRPr/>
                      </a:pPr>
                      <a:r>
                        <a:rPr lang="en-US" sz="165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Корпуслар орасидаги масофа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100 см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5356">
                <a:tc>
                  <a:txBody>
                    <a:bodyPr/>
                    <a:lstStyle/>
                    <a:p>
                      <a:pPr algn="l">
                        <a:lnSpc>
                          <a:spcPts val="1980"/>
                        </a:lnSpc>
                        <a:defRPr/>
                      </a:pPr>
                      <a:r>
                        <a:rPr lang="en-US" sz="165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Оғирлик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 1450 кг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698096"/>
            <a:ext cx="16230600" cy="4588904"/>
          </a:xfrm>
          <a:custGeom>
            <a:avLst/>
            <a:gdLst/>
            <a:ahLst/>
            <a:cxnLst/>
            <a:rect l="l" t="t" r="r" b="b"/>
            <a:pathLst>
              <a:path w="16230600" h="4588904">
                <a:moveTo>
                  <a:pt x="16230600" y="0"/>
                </a:moveTo>
                <a:lnTo>
                  <a:pt x="0" y="0"/>
                </a:lnTo>
                <a:lnTo>
                  <a:pt x="0" y="4588904"/>
                </a:lnTo>
                <a:lnTo>
                  <a:pt x="16230600" y="45889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33076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-226767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629872" y="2629405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0" name="Freeform 20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2456100" y="8123883"/>
            <a:ext cx="4803200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408 800 000 сўм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44000" y="1938721"/>
            <a:ext cx="8637436" cy="1126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8"/>
              </a:lnSpc>
            </a:pPr>
            <a:r>
              <a:rPr lang="en-US" sz="3821" b="1" spc="-160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 Дискли борона “RUBIN 10/300”</a:t>
            </a:r>
          </a:p>
          <a:p>
            <a:pPr algn="ctr">
              <a:lnSpc>
                <a:spcPts val="4318"/>
              </a:lnSpc>
            </a:pPr>
            <a:endParaRPr lang="en-US" sz="3821" b="1" spc="-160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302349" y="3064756"/>
            <a:ext cx="7003530" cy="5252650"/>
            <a:chOff x="0" y="0"/>
            <a:chExt cx="7421334" cy="5566004"/>
          </a:xfrm>
        </p:grpSpPr>
        <p:sp>
          <p:nvSpPr>
            <p:cNvPr id="24" name="Freeform 24" descr="Lemken Rubin 10/300 Kurzscheibenegge, Arbeitsbreite 300cm, Flexringwalze"/>
            <p:cNvSpPr/>
            <p:nvPr/>
          </p:nvSpPr>
          <p:spPr>
            <a:xfrm>
              <a:off x="0" y="0"/>
              <a:ext cx="7421372" cy="5566029"/>
            </a:xfrm>
            <a:custGeom>
              <a:avLst/>
              <a:gdLst/>
              <a:ahLst/>
              <a:cxnLst/>
              <a:rect l="l" t="t" r="r" b="b"/>
              <a:pathLst>
                <a:path w="7421372" h="5566029">
                  <a:moveTo>
                    <a:pt x="0" y="0"/>
                  </a:moveTo>
                  <a:lnTo>
                    <a:pt x="7421372" y="0"/>
                  </a:lnTo>
                  <a:lnTo>
                    <a:pt x="7421372" y="5566029"/>
                  </a:lnTo>
                  <a:lnTo>
                    <a:pt x="0" y="5566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1052741" y="3587246"/>
          <a:ext cx="5410200" cy="3744204"/>
        </p:xfrm>
        <a:graphic>
          <a:graphicData uri="http://schemas.openxmlformats.org/drawingml/2006/table">
            <a:tbl>
              <a:tblPr/>
              <a:tblGrid>
                <a:gridCol w="3368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1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9073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Ишлаш кенглиги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300 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073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Трактор кучи (квт)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110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8839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Трактор кучи (о.к.)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140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9073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Баландлиги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90 см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9073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Иш кенглиги м.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9073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Оғирлик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 1630 кг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59456" y="4568864"/>
            <a:ext cx="16230600" cy="6106763"/>
          </a:xfrm>
          <a:custGeom>
            <a:avLst/>
            <a:gdLst/>
            <a:ahLst/>
            <a:cxnLst/>
            <a:rect l="l" t="t" r="r" b="b"/>
            <a:pathLst>
              <a:path w="16230600" h="6106763">
                <a:moveTo>
                  <a:pt x="16230600" y="0"/>
                </a:moveTo>
                <a:lnTo>
                  <a:pt x="0" y="0"/>
                </a:lnTo>
                <a:lnTo>
                  <a:pt x="0" y="6106763"/>
                </a:lnTo>
                <a:lnTo>
                  <a:pt x="16230600" y="6106763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102110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1"/>
                </a:lnTo>
                <a:lnTo>
                  <a:pt x="14029240" y="5278501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233057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354929" y="-286392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377793" y="2020671"/>
            <a:ext cx="9244208" cy="74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0"/>
              </a:lnSpc>
            </a:pPr>
            <a:r>
              <a:rPr lang="en-US" sz="5000" b="1" spc="-210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Чопиқ трактор DF 903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84129" y="3015382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623711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595682" y="8123883"/>
            <a:ext cx="3306886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325 000 000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089187" y="2252200"/>
            <a:ext cx="6588366" cy="5529644"/>
            <a:chOff x="0" y="0"/>
            <a:chExt cx="8784488" cy="737285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784463" cy="7372858"/>
            </a:xfrm>
            <a:custGeom>
              <a:avLst/>
              <a:gdLst/>
              <a:ahLst/>
              <a:cxnLst/>
              <a:rect l="l" t="t" r="r" b="b"/>
              <a:pathLst>
                <a:path w="8784463" h="7372858">
                  <a:moveTo>
                    <a:pt x="0" y="0"/>
                  </a:moveTo>
                  <a:lnTo>
                    <a:pt x="8784463" y="0"/>
                  </a:lnTo>
                  <a:lnTo>
                    <a:pt x="8784463" y="7372858"/>
                  </a:lnTo>
                  <a:lnTo>
                    <a:pt x="0" y="73728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494848" y="3698382"/>
          <a:ext cx="6591129" cy="3806712"/>
        </p:xfrm>
        <a:graphic>
          <a:graphicData uri="http://schemas.openxmlformats.org/drawingml/2006/table">
            <a:tbl>
              <a:tblPr/>
              <a:tblGrid>
                <a:gridCol w="4138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2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Маркаси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DF 903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Двигатель қуввати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90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Транспорт тезлиги, км/соат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33/14,9 км/с гача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Каробка узатмаси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Мех. 12F+4R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Вазни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4760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Орқа алоқани кўтариш қобиляти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2100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Ёнилғи баки,  л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145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698096"/>
            <a:ext cx="16230600" cy="4588904"/>
          </a:xfrm>
          <a:custGeom>
            <a:avLst/>
            <a:gdLst/>
            <a:ahLst/>
            <a:cxnLst/>
            <a:rect l="l" t="t" r="r" b="b"/>
            <a:pathLst>
              <a:path w="16230600" h="4588904">
                <a:moveTo>
                  <a:pt x="16230600" y="0"/>
                </a:moveTo>
                <a:lnTo>
                  <a:pt x="0" y="0"/>
                </a:lnTo>
                <a:lnTo>
                  <a:pt x="0" y="4588904"/>
                </a:lnTo>
                <a:lnTo>
                  <a:pt x="16230600" y="45889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33076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-226767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629872" y="2629405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0" name="Freeform 20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2456100" y="8123883"/>
            <a:ext cx="4803200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250 800 000 сўм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44000" y="1938721"/>
            <a:ext cx="8637436" cy="1126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8"/>
              </a:lnSpc>
            </a:pPr>
            <a:r>
              <a:rPr lang="en-US" sz="3821" b="1" spc="-160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 Культиватор “KARAT 10“</a:t>
            </a:r>
          </a:p>
          <a:p>
            <a:pPr algn="ctr">
              <a:lnSpc>
                <a:spcPts val="4318"/>
              </a:lnSpc>
            </a:pPr>
            <a:endParaRPr lang="en-US" sz="3821" b="1" spc="-160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1052659" y="3470787"/>
            <a:ext cx="6253220" cy="3276686"/>
            <a:chOff x="0" y="0"/>
            <a:chExt cx="8337626" cy="4368914"/>
          </a:xfrm>
        </p:grpSpPr>
        <p:sp>
          <p:nvSpPr>
            <p:cNvPr id="24" name="Freeform 24" descr="Культиватор интенсивный Lemken Karat 9/300 ... 9/700 KUA - справочник  сельхозтехники АгроБаза"/>
            <p:cNvSpPr/>
            <p:nvPr/>
          </p:nvSpPr>
          <p:spPr>
            <a:xfrm>
              <a:off x="0" y="0"/>
              <a:ext cx="8337677" cy="4368927"/>
            </a:xfrm>
            <a:custGeom>
              <a:avLst/>
              <a:gdLst/>
              <a:ahLst/>
              <a:cxnLst/>
              <a:rect l="l" t="t" r="r" b="b"/>
              <a:pathLst>
                <a:path w="8337677" h="4368927">
                  <a:moveTo>
                    <a:pt x="0" y="0"/>
                  </a:moveTo>
                  <a:lnTo>
                    <a:pt x="8337677" y="0"/>
                  </a:lnTo>
                  <a:lnTo>
                    <a:pt x="8337677" y="4368927"/>
                  </a:lnTo>
                  <a:lnTo>
                    <a:pt x="0" y="4368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017124" y="3467263"/>
          <a:ext cx="6891189" cy="4123622"/>
        </p:xfrm>
        <a:graphic>
          <a:graphicData uri="http://schemas.openxmlformats.org/drawingml/2006/table">
            <a:tbl>
              <a:tblPr/>
              <a:tblGrid>
                <a:gridCol w="4850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8073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Ишлаш кенглиги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300 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8073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Ўқёйсимон панжа, дона 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11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625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Қўшдисклар сони, дона 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8073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Баландлиги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90 см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8705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Талаб этиладиган қувват,  (о.к.)</a:t>
                      </a:r>
                      <a:endParaRPr lang="en-US" sz="1100"/>
                    </a:p>
                    <a:p>
                      <a:pPr algn="l">
                        <a:lnSpc>
                          <a:spcPts val="2520"/>
                        </a:lnSpc>
                      </a:pP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140-160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8073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Оғирлик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 1344 кг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04827" y="5698096"/>
            <a:ext cx="16230600" cy="4588904"/>
          </a:xfrm>
          <a:custGeom>
            <a:avLst/>
            <a:gdLst/>
            <a:ahLst/>
            <a:cxnLst/>
            <a:rect l="l" t="t" r="r" b="b"/>
            <a:pathLst>
              <a:path w="16230600" h="4588904">
                <a:moveTo>
                  <a:pt x="16230600" y="0"/>
                </a:moveTo>
                <a:lnTo>
                  <a:pt x="0" y="0"/>
                </a:lnTo>
                <a:lnTo>
                  <a:pt x="0" y="4588904"/>
                </a:lnTo>
                <a:lnTo>
                  <a:pt x="16230600" y="45889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t="-33076"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015382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257734" y="-226767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629872" y="2629405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0" name="Freeform 20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2456100" y="8123883"/>
            <a:ext cx="4803200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850 100 000 сўм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44000" y="1938721"/>
            <a:ext cx="8637436" cy="1126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8"/>
              </a:lnSpc>
            </a:pPr>
            <a:r>
              <a:rPr lang="en-US" sz="3821" b="1" spc="-160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 Экиш сеялкаси “SAPHIR 9/3000”</a:t>
            </a:r>
          </a:p>
          <a:p>
            <a:pPr algn="ctr">
              <a:lnSpc>
                <a:spcPts val="4318"/>
              </a:lnSpc>
            </a:pPr>
            <a:endParaRPr lang="en-US" sz="3821" b="1" spc="-160">
              <a:solidFill>
                <a:srgbClr val="01521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46954" y="1776601"/>
            <a:ext cx="8145788" cy="6632997"/>
            <a:chOff x="0" y="0"/>
            <a:chExt cx="9524873" cy="7755966"/>
          </a:xfrm>
        </p:grpSpPr>
        <p:sp>
          <p:nvSpPr>
            <p:cNvPr id="24" name="Freeform 24" descr="ООО «AUTOSANOAT AGRO LIZING» | Согласно протоколу заседания правления, АО  «Узавтосаноат» 27 сентября 2021 года было организовано ООО «AUTOSANOAT AGRO  LIZING»"/>
            <p:cNvSpPr/>
            <p:nvPr/>
          </p:nvSpPr>
          <p:spPr>
            <a:xfrm>
              <a:off x="0" y="0"/>
              <a:ext cx="9524873" cy="7756017"/>
            </a:xfrm>
            <a:custGeom>
              <a:avLst/>
              <a:gdLst/>
              <a:ahLst/>
              <a:cxnLst/>
              <a:rect l="l" t="t" r="r" b="b"/>
              <a:pathLst>
                <a:path w="9524873" h="7756017">
                  <a:moveTo>
                    <a:pt x="0" y="0"/>
                  </a:moveTo>
                  <a:lnTo>
                    <a:pt x="9524873" y="0"/>
                  </a:lnTo>
                  <a:lnTo>
                    <a:pt x="9524873" y="7756017"/>
                  </a:lnTo>
                  <a:lnTo>
                    <a:pt x="0" y="7756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344817" y="3391355"/>
          <a:ext cx="6891189" cy="4275438"/>
        </p:xfrm>
        <a:graphic>
          <a:graphicData uri="http://schemas.openxmlformats.org/drawingml/2006/table">
            <a:tbl>
              <a:tblPr/>
              <a:tblGrid>
                <a:gridCol w="4850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1832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Уловбоп трактор класси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832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Қамров кенглиги, мм: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602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Қатор оралари кекглиги, мм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125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8670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Роторлар сони, дона</a:t>
                      </a:r>
                      <a:endParaRPr lang="en-US" sz="1100"/>
                    </a:p>
                    <a:p>
                      <a:pPr algn="l">
                        <a:lnSpc>
                          <a:spcPts val="2520"/>
                        </a:lnSpc>
                      </a:pP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12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8670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Талаб этиладиган қувват,  (о.к.)</a:t>
                      </a:r>
                      <a:endParaRPr lang="en-US" sz="1100"/>
                    </a:p>
                    <a:p>
                      <a:pPr algn="l">
                        <a:lnSpc>
                          <a:spcPts val="2520"/>
                        </a:lnSpc>
                      </a:pP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140-200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1832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Материал сиғимдорлиги, кг/га 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 800</a:t>
                      </a:r>
                      <a:endParaRPr lang="en-US" sz="1100"/>
                    </a:p>
                  </a:txBody>
                  <a:tcPr marL="68586" marR="68586" marT="68586" marB="68586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59456" y="4568864"/>
            <a:ext cx="16230600" cy="6106763"/>
          </a:xfrm>
          <a:custGeom>
            <a:avLst/>
            <a:gdLst/>
            <a:ahLst/>
            <a:cxnLst/>
            <a:rect l="l" t="t" r="r" b="b"/>
            <a:pathLst>
              <a:path w="16230600" h="6106763">
                <a:moveTo>
                  <a:pt x="16230600" y="0"/>
                </a:moveTo>
                <a:lnTo>
                  <a:pt x="0" y="0"/>
                </a:lnTo>
                <a:lnTo>
                  <a:pt x="0" y="6106763"/>
                </a:lnTo>
                <a:lnTo>
                  <a:pt x="16230600" y="6106763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233057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354929" y="-286392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377793" y="2020671"/>
            <a:ext cx="9244208" cy="718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4"/>
              </a:lnSpc>
            </a:pPr>
            <a:r>
              <a:rPr lang="en-US" sz="4800" b="1" spc="-201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Хайдов трактор John Deere 6140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84129" y="3015382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1" name="Freeform 21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456100" y="8123883"/>
            <a:ext cx="3725688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1 050 000 000 сўм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-393974" y="2327569"/>
            <a:ext cx="9206356" cy="5176051"/>
            <a:chOff x="0" y="0"/>
            <a:chExt cx="10333558" cy="5809793"/>
          </a:xfrm>
        </p:grpSpPr>
        <p:sp>
          <p:nvSpPr>
            <p:cNvPr id="24" name="Freeform 24" descr="6140M | Tractors | 6M Series | John Deere Asia"/>
            <p:cNvSpPr/>
            <p:nvPr/>
          </p:nvSpPr>
          <p:spPr>
            <a:xfrm>
              <a:off x="0" y="0"/>
              <a:ext cx="10333609" cy="5809742"/>
            </a:xfrm>
            <a:custGeom>
              <a:avLst/>
              <a:gdLst/>
              <a:ahLst/>
              <a:cxnLst/>
              <a:rect l="l" t="t" r="r" b="b"/>
              <a:pathLst>
                <a:path w="10333609" h="5809742">
                  <a:moveTo>
                    <a:pt x="0" y="0"/>
                  </a:moveTo>
                  <a:lnTo>
                    <a:pt x="10333609" y="0"/>
                  </a:lnTo>
                  <a:lnTo>
                    <a:pt x="10333609" y="5809742"/>
                  </a:lnTo>
                  <a:lnTo>
                    <a:pt x="0" y="5809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9936954" y="3662281"/>
          <a:ext cx="6798562" cy="4121138"/>
        </p:xfrm>
        <a:graphic>
          <a:graphicData uri="http://schemas.openxmlformats.org/drawingml/2006/table">
            <a:tbl>
              <a:tblPr/>
              <a:tblGrid>
                <a:gridCol w="3853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4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355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Маркаси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6140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55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Двигатель қуввати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140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55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Транспорт тезлиги, км/соат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30/24,9 км/с гача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55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Каробка узатмаси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16+16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55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Вазни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6200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8242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Орқа алоқани кўтариш қобиляти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6000 кг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55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Ёнилғи баки,  л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345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59456" y="4568864"/>
            <a:ext cx="16230600" cy="6106763"/>
          </a:xfrm>
          <a:custGeom>
            <a:avLst/>
            <a:gdLst/>
            <a:ahLst/>
            <a:cxnLst/>
            <a:rect l="l" t="t" r="r" b="b"/>
            <a:pathLst>
              <a:path w="16230600" h="6106763">
                <a:moveTo>
                  <a:pt x="16230600" y="0"/>
                </a:moveTo>
                <a:lnTo>
                  <a:pt x="0" y="0"/>
                </a:lnTo>
                <a:lnTo>
                  <a:pt x="0" y="6106763"/>
                </a:lnTo>
                <a:lnTo>
                  <a:pt x="16230600" y="6106763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233057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354929" y="-286392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19" name="Freeform 19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graphicFrame>
        <p:nvGraphicFramePr>
          <p:cNvPr id="20" name="Table 20"/>
          <p:cNvGraphicFramePr>
            <a:graphicFrameLocks noGrp="1"/>
          </p:cNvGraphicFramePr>
          <p:nvPr/>
        </p:nvGraphicFramePr>
        <p:xfrm>
          <a:off x="10430018" y="3795660"/>
          <a:ext cx="5751770" cy="3577473"/>
        </p:xfrm>
        <a:graphic>
          <a:graphicData uri="http://schemas.openxmlformats.org/drawingml/2006/table">
            <a:tbl>
              <a:tblPr/>
              <a:tblGrid>
                <a:gridCol w="3444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7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364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Маркаси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6110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64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Двигатель қуввати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110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64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Транспорт тезлиги, км/соат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40 км/с гача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64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Каробка узатмаси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24+12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39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Орқа ҚОВнинг айланишлар сони айл.мин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540/1000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64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Ёнилғи баки,  л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220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Freeform 21"/>
          <p:cNvSpPr/>
          <p:nvPr/>
        </p:nvSpPr>
        <p:spPr>
          <a:xfrm>
            <a:off x="-289845" y="2629405"/>
            <a:ext cx="8667638" cy="4875546"/>
          </a:xfrm>
          <a:custGeom>
            <a:avLst/>
            <a:gdLst/>
            <a:ahLst/>
            <a:cxnLst/>
            <a:rect l="l" t="t" r="r" b="b"/>
            <a:pathLst>
              <a:path w="8667638" h="4875546">
                <a:moveTo>
                  <a:pt x="0" y="0"/>
                </a:moveTo>
                <a:lnTo>
                  <a:pt x="8667638" y="0"/>
                </a:lnTo>
                <a:lnTo>
                  <a:pt x="8667638" y="4875546"/>
                </a:lnTo>
                <a:lnTo>
                  <a:pt x="0" y="48755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8377793" y="2120633"/>
            <a:ext cx="9762323" cy="667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Хайдов трактор ”John deere 6110 В”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484129" y="3015382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456100" y="8123883"/>
            <a:ext cx="3725688" cy="108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799 550 000 сўм</a:t>
            </a:r>
          </a:p>
          <a:p>
            <a:pPr algn="l">
              <a:lnSpc>
                <a:spcPts val="4112"/>
              </a:lnSpc>
            </a:pPr>
            <a:endParaRPr lang="en-US" sz="3639" b="1" spc="-152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59456" y="4568864"/>
            <a:ext cx="16230600" cy="6106763"/>
          </a:xfrm>
          <a:custGeom>
            <a:avLst/>
            <a:gdLst/>
            <a:ahLst/>
            <a:cxnLst/>
            <a:rect l="l" t="t" r="r" b="b"/>
            <a:pathLst>
              <a:path w="16230600" h="6106763">
                <a:moveTo>
                  <a:pt x="16230600" y="0"/>
                </a:moveTo>
                <a:lnTo>
                  <a:pt x="0" y="0"/>
                </a:lnTo>
                <a:lnTo>
                  <a:pt x="0" y="6106763"/>
                </a:lnTo>
                <a:lnTo>
                  <a:pt x="16230600" y="6106763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01807" flipH="1">
            <a:off x="-5985920" y="-9846"/>
            <a:ext cx="14029239" cy="5278501"/>
          </a:xfrm>
          <a:custGeom>
            <a:avLst/>
            <a:gdLst/>
            <a:ahLst/>
            <a:cxnLst/>
            <a:rect l="l" t="t" r="r" b="b"/>
            <a:pathLst>
              <a:path w="14029239" h="5278501">
                <a:moveTo>
                  <a:pt x="14029240" y="0"/>
                </a:moveTo>
                <a:lnTo>
                  <a:pt x="0" y="0"/>
                </a:lnTo>
                <a:lnTo>
                  <a:pt x="0" y="5278502"/>
                </a:lnTo>
                <a:lnTo>
                  <a:pt x="14029240" y="5278502"/>
                </a:lnTo>
                <a:lnTo>
                  <a:pt x="1402924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3546" y="3219689"/>
            <a:ext cx="12995579" cy="7992281"/>
          </a:xfrm>
          <a:custGeom>
            <a:avLst/>
            <a:gdLst/>
            <a:ahLst/>
            <a:cxnLst/>
            <a:rect l="l" t="t" r="r" b="b"/>
            <a:pathLst>
              <a:path w="12995579" h="7992281">
                <a:moveTo>
                  <a:pt x="0" y="0"/>
                </a:moveTo>
                <a:lnTo>
                  <a:pt x="12995580" y="0"/>
                </a:lnTo>
                <a:lnTo>
                  <a:pt x="12995580" y="7992281"/>
                </a:lnTo>
                <a:lnTo>
                  <a:pt x="0" y="799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89845" y="840018"/>
            <a:ext cx="8819385" cy="8808360"/>
          </a:xfrm>
          <a:custGeom>
            <a:avLst/>
            <a:gdLst/>
            <a:ahLst/>
            <a:cxnLst/>
            <a:rect l="l" t="t" r="r" b="b"/>
            <a:pathLst>
              <a:path w="8819385" h="8808360">
                <a:moveTo>
                  <a:pt x="8819385" y="0"/>
                </a:moveTo>
                <a:lnTo>
                  <a:pt x="0" y="0"/>
                </a:lnTo>
                <a:lnTo>
                  <a:pt x="0" y="8808361"/>
                </a:lnTo>
                <a:lnTo>
                  <a:pt x="8819385" y="8808361"/>
                </a:lnTo>
                <a:lnTo>
                  <a:pt x="88193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2127" y="1211410"/>
            <a:ext cx="7795441" cy="77954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FF32C">
                    <a:alpha val="100000"/>
                  </a:srgbClr>
                </a:gs>
                <a:gs pos="50000">
                  <a:srgbClr val="87C81B">
                    <a:alpha val="100000"/>
                  </a:srgbClr>
                </a:gs>
                <a:gs pos="100000">
                  <a:srgbClr val="57A20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856" y="1871910"/>
            <a:ext cx="6936697" cy="69366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52741" y="7993393"/>
            <a:ext cx="5475341" cy="832409"/>
            <a:chOff x="0" y="0"/>
            <a:chExt cx="267318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73180" cy="406400"/>
            </a:xfrm>
            <a:custGeom>
              <a:avLst/>
              <a:gdLst/>
              <a:ahLst/>
              <a:cxnLst/>
              <a:rect l="l" t="t" r="r" b="b"/>
              <a:pathLst>
                <a:path w="2673180" h="406400">
                  <a:moveTo>
                    <a:pt x="2469980" y="0"/>
                  </a:moveTo>
                  <a:cubicBezTo>
                    <a:pt x="2582204" y="0"/>
                    <a:pt x="2673180" y="90976"/>
                    <a:pt x="2673180" y="203200"/>
                  </a:cubicBezTo>
                  <a:cubicBezTo>
                    <a:pt x="2673180" y="315424"/>
                    <a:pt x="2582204" y="406400"/>
                    <a:pt x="24699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26520">
                    <a:alpha val="100000"/>
                  </a:srgbClr>
                </a:gs>
                <a:gs pos="100000">
                  <a:srgbClr val="01401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731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2354929" y="-286392"/>
            <a:ext cx="6824968" cy="4197355"/>
          </a:xfrm>
          <a:custGeom>
            <a:avLst/>
            <a:gdLst/>
            <a:ahLst/>
            <a:cxnLst/>
            <a:rect l="l" t="t" r="r" b="b"/>
            <a:pathLst>
              <a:path w="6824968" h="4197355">
                <a:moveTo>
                  <a:pt x="6824968" y="4197355"/>
                </a:moveTo>
                <a:lnTo>
                  <a:pt x="0" y="4197355"/>
                </a:lnTo>
                <a:lnTo>
                  <a:pt x="0" y="0"/>
                </a:lnTo>
                <a:lnTo>
                  <a:pt x="6824968" y="0"/>
                </a:lnTo>
                <a:lnTo>
                  <a:pt x="6824968" y="4197355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211410"/>
            <a:ext cx="843210" cy="843210"/>
          </a:xfrm>
          <a:custGeom>
            <a:avLst/>
            <a:gdLst/>
            <a:ahLst/>
            <a:cxnLst/>
            <a:rect l="l" t="t" r="r" b="b"/>
            <a:pathLst>
              <a:path w="843210" h="843210">
                <a:moveTo>
                  <a:pt x="0" y="0"/>
                </a:moveTo>
                <a:lnTo>
                  <a:pt x="843210" y="0"/>
                </a:lnTo>
                <a:lnTo>
                  <a:pt x="843210" y="843210"/>
                </a:lnTo>
                <a:lnTo>
                  <a:pt x="0" y="84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5879" y="425860"/>
            <a:ext cx="4316155" cy="1122200"/>
          </a:xfrm>
          <a:custGeom>
            <a:avLst/>
            <a:gdLst/>
            <a:ahLst/>
            <a:cxnLst/>
            <a:rect l="l" t="t" r="r" b="b"/>
            <a:pathLst>
              <a:path w="4316155" h="1122200">
                <a:moveTo>
                  <a:pt x="0" y="0"/>
                </a:moveTo>
                <a:lnTo>
                  <a:pt x="4316155" y="0"/>
                </a:lnTo>
                <a:lnTo>
                  <a:pt x="4316155" y="1122200"/>
                </a:lnTo>
                <a:lnTo>
                  <a:pt x="0" y="112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377793" y="2120633"/>
            <a:ext cx="9762323" cy="667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60" b="1" spc="-187">
                <a:solidFill>
                  <a:srgbClr val="015219"/>
                </a:solidFill>
                <a:latin typeface="Arial Bold"/>
                <a:ea typeface="Arial Bold"/>
                <a:cs typeface="Arial Bold"/>
                <a:sym typeface="Arial Bold"/>
              </a:rPr>
              <a:t>Хайдов трактор ”John deere 6150 B”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484129" y="8094072"/>
            <a:ext cx="773605" cy="631051"/>
            <a:chOff x="0" y="0"/>
            <a:chExt cx="1031474" cy="841401"/>
          </a:xfrm>
        </p:grpSpPr>
        <p:sp>
          <p:nvSpPr>
            <p:cNvPr id="20" name="Freeform 20" descr="D:\CSD\АУГА\инфографика\сергели\11.png"/>
            <p:cNvSpPr/>
            <p:nvPr/>
          </p:nvSpPr>
          <p:spPr>
            <a:xfrm>
              <a:off x="0" y="0"/>
              <a:ext cx="1031431" cy="841439"/>
            </a:xfrm>
            <a:custGeom>
              <a:avLst/>
              <a:gdLst/>
              <a:ahLst/>
              <a:cxnLst/>
              <a:rect l="l" t="t" r="r" b="b"/>
              <a:pathLst>
                <a:path w="1031431" h="841439">
                  <a:moveTo>
                    <a:pt x="0" y="0"/>
                  </a:moveTo>
                  <a:lnTo>
                    <a:pt x="1031431" y="0"/>
                  </a:lnTo>
                  <a:lnTo>
                    <a:pt x="1031431" y="841439"/>
                  </a:lnTo>
                  <a:lnTo>
                    <a:pt x="0" y="841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623" b="-1227"/>
              </a:stretch>
            </a:blipFill>
          </p:spPr>
        </p:sp>
      </p:grpSp>
      <p:graphicFrame>
        <p:nvGraphicFramePr>
          <p:cNvPr id="21" name="Table 21"/>
          <p:cNvGraphicFramePr>
            <a:graphicFrameLocks noGrp="1"/>
          </p:cNvGraphicFramePr>
          <p:nvPr/>
        </p:nvGraphicFramePr>
        <p:xfrm>
          <a:off x="10744637" y="3679332"/>
          <a:ext cx="5519331" cy="3577473"/>
        </p:xfrm>
        <a:graphic>
          <a:graphicData uri="http://schemas.openxmlformats.org/drawingml/2006/table">
            <a:tbl>
              <a:tblPr/>
              <a:tblGrid>
                <a:gridCol w="3453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5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364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Маркаси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6150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64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Двигатель қуввати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150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64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Транспорт тезлиги, км/соат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40 км/с гача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64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Каробка узатмаси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24+12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393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Орқа ҚОВнинг айланишлар сони айл.мин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540/1000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649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Ёнилғи баки,  л 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099" b="1">
                          <a:solidFill>
                            <a:srgbClr val="C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250</a:t>
                      </a:r>
                      <a:endParaRPr lang="en-US" sz="1100"/>
                    </a:p>
                  </a:txBody>
                  <a:tcPr marL="55754" marR="55754" marT="55754" marB="55754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Freeform 22"/>
          <p:cNvSpPr/>
          <p:nvPr/>
        </p:nvSpPr>
        <p:spPr>
          <a:xfrm>
            <a:off x="-184327" y="2280673"/>
            <a:ext cx="8608349" cy="5656915"/>
          </a:xfrm>
          <a:custGeom>
            <a:avLst/>
            <a:gdLst/>
            <a:ahLst/>
            <a:cxnLst/>
            <a:rect l="l" t="t" r="r" b="b"/>
            <a:pathLst>
              <a:path w="8608349" h="5656915">
                <a:moveTo>
                  <a:pt x="0" y="0"/>
                </a:moveTo>
                <a:lnTo>
                  <a:pt x="8608349" y="0"/>
                </a:lnTo>
                <a:lnTo>
                  <a:pt x="8608349" y="5656915"/>
                </a:lnTo>
                <a:lnTo>
                  <a:pt x="0" y="56569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1484129" y="3015382"/>
            <a:ext cx="4040346" cy="4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899" spc="-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Техник кўрсаткичлар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456100" y="8123883"/>
            <a:ext cx="3725688" cy="108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3639" b="1" spc="-15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1 264 000 000 сўм</a:t>
            </a:r>
          </a:p>
          <a:p>
            <a:pPr algn="l">
              <a:lnSpc>
                <a:spcPts val="4112"/>
              </a:lnSpc>
            </a:pPr>
            <a:endParaRPr lang="en-US" sz="3639" b="1" spc="-152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2593</Words>
  <Application>Microsoft Office PowerPoint</Application>
  <PresentationFormat>Произвольный</PresentationFormat>
  <Paragraphs>1102</Paragraphs>
  <Slides>61</Slides>
  <Notes>61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8" baseType="lpstr">
      <vt:lpstr>Poppins</vt:lpstr>
      <vt:lpstr>Trebuchet MS</vt:lpstr>
      <vt:lpstr>Arial</vt:lpstr>
      <vt:lpstr>Arial Bold</vt:lpstr>
      <vt:lpstr>Calibri</vt:lpstr>
      <vt:lpstr>Calibri (MS)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Техника тақдимот 3+.pptx</dc:title>
  <dc:creator>FX</dc:creator>
  <cp:lastModifiedBy>FX</cp:lastModifiedBy>
  <cp:revision>2</cp:revision>
  <dcterms:created xsi:type="dcterms:W3CDTF">2006-08-16T00:00:00Z</dcterms:created>
  <dcterms:modified xsi:type="dcterms:W3CDTF">2026-04-30T16:23:16Z</dcterms:modified>
  <dc:identifier>DAHIPTzuvaE</dc:identifier>
</cp:coreProperties>
</file>